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9" r:id="rId2"/>
    <p:sldId id="283" r:id="rId3"/>
    <p:sldId id="270" r:id="rId4"/>
    <p:sldId id="281" r:id="rId5"/>
    <p:sldId id="274" r:id="rId6"/>
    <p:sldId id="272" r:id="rId7"/>
    <p:sldId id="286" r:id="rId8"/>
    <p:sldId id="284" r:id="rId9"/>
    <p:sldId id="260" r:id="rId10"/>
    <p:sldId id="261" r:id="rId11"/>
    <p:sldId id="262" r:id="rId12"/>
    <p:sldId id="263" r:id="rId13"/>
    <p:sldId id="264" r:id="rId14"/>
    <p:sldId id="265" r:id="rId15"/>
    <p:sldId id="266" r:id="rId16"/>
    <p:sldId id="285" r:id="rId17"/>
    <p:sldId id="276" r:id="rId18"/>
    <p:sldId id="277" r:id="rId19"/>
    <p:sldId id="278" r:id="rId20"/>
    <p:sldId id="279" r:id="rId21"/>
    <p:sldId id="287" r:id="rId22"/>
    <p:sldId id="259" r:id="rId23"/>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kern="1200">
        <a:solidFill>
          <a:schemeClr val="tx1"/>
        </a:solidFill>
        <a:latin typeface="Calibri"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CCFF"/>
    <a:srgbClr val="0000FF"/>
    <a:srgbClr val="66FFCC"/>
    <a:srgbClr val="FFCCFF"/>
    <a:srgbClr val="6699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autoAdjust="0"/>
    <p:restoredTop sz="65625" autoAdjust="0"/>
  </p:normalViewPr>
  <p:slideViewPr>
    <p:cSldViewPr>
      <p:cViewPr>
        <p:scale>
          <a:sx n="67" d="100"/>
          <a:sy n="67" d="100"/>
        </p:scale>
        <p:origin x="-1910" y="-1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5526D89E-2CC6-4452-86F4-5878AB9C673B}" type="datetimeFigureOut">
              <a:rPr lang="zh-TW" altLang="en-US"/>
              <a:pPr>
                <a:defRPr/>
              </a:pPr>
              <a:t>2016/11/16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C0D0FC89-086A-4D87-BA39-36AB2AF335C4}" type="slidenum">
              <a:rPr lang="zh-TW" altLang="en-US"/>
              <a:pPr>
                <a:defRPr/>
              </a:pPr>
              <a:t>‹#›</a:t>
            </a:fld>
            <a:endParaRPr lang="zh-TW" altLang="en-US"/>
          </a:p>
        </p:txBody>
      </p:sp>
    </p:spTree>
    <p:extLst>
      <p:ext uri="{BB962C8B-B14F-4D97-AF65-F5344CB8AC3E}">
        <p14:creationId xmlns:p14="http://schemas.microsoft.com/office/powerpoint/2010/main" val="21700475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sz="1200" kern="1200" dirty="0" smtClean="0">
                <a:solidFill>
                  <a:schemeClr val="tx1"/>
                </a:solidFill>
                <a:effectLst/>
                <a:latin typeface="+mn-lt"/>
                <a:ea typeface="+mn-ea"/>
                <a:cs typeface="+mn-cs"/>
              </a:rPr>
              <a:t>The </a:t>
            </a:r>
            <a:r>
              <a:rPr lang="en-US" altLang="zh-TW" sz="1200" kern="1200" dirty="0" smtClean="0">
                <a:solidFill>
                  <a:schemeClr val="tx1"/>
                </a:solidFill>
                <a:effectLst/>
                <a:latin typeface="+mn-lt"/>
                <a:ea typeface="+mn-ea"/>
                <a:cs typeface="+mn-cs"/>
              </a:rPr>
              <a:t>conventional</a:t>
            </a:r>
            <a:r>
              <a:rPr lang="zh-TW" altLang="zh-TW" sz="1200" kern="1200" dirty="0" smtClean="0">
                <a:solidFill>
                  <a:schemeClr val="tx1"/>
                </a:solidFill>
                <a:effectLst/>
                <a:latin typeface="+mn-lt"/>
                <a:ea typeface="+mn-ea"/>
                <a:cs typeface="+mn-cs"/>
              </a:rPr>
              <a:t> approach is to read back the data from the meters one by one via RS-485. </a:t>
            </a:r>
            <a:endParaRPr lang="en-US" altLang="zh-TW"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kern="1200" dirty="0" smtClean="0">
                <a:solidFill>
                  <a:schemeClr val="tx1"/>
                </a:solidFill>
                <a:effectLst/>
                <a:latin typeface="+mn-lt"/>
                <a:ea typeface="+mn-ea"/>
                <a:cs typeface="+mn-cs"/>
              </a:rPr>
              <a:t>However,</a:t>
            </a:r>
            <a:r>
              <a:rPr lang="en-US" altLang="zh-TW" sz="1200" kern="1200" baseline="0" dirty="0" smtClean="0">
                <a:solidFill>
                  <a:schemeClr val="tx1"/>
                </a:solidFill>
                <a:effectLst/>
                <a:latin typeface="+mn-lt"/>
                <a:ea typeface="+mn-ea"/>
                <a:cs typeface="+mn-cs"/>
              </a:rPr>
              <a:t> t</a:t>
            </a:r>
            <a:r>
              <a:rPr lang="zh-TW" altLang="zh-TW" sz="1200" kern="1200" dirty="0" smtClean="0">
                <a:solidFill>
                  <a:schemeClr val="tx1"/>
                </a:solidFill>
                <a:effectLst/>
                <a:latin typeface="+mn-lt"/>
                <a:ea typeface="+mn-ea"/>
                <a:cs typeface="+mn-cs"/>
              </a:rPr>
              <a:t>he speed will be quite slow. </a:t>
            </a:r>
            <a:endParaRPr lang="en-US" altLang="zh-TW"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sz="1200" kern="1200" dirty="0" smtClean="0">
                <a:solidFill>
                  <a:schemeClr val="tx1"/>
                </a:solidFill>
                <a:effectLst/>
                <a:latin typeface="+mn-lt"/>
                <a:ea typeface="+mn-ea"/>
                <a:cs typeface="+mn-cs"/>
              </a:rPr>
              <a:t>The speed bottleneck of this system is that: </a:t>
            </a:r>
            <a:endParaRPr lang="en-US" altLang="zh-TW"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sz="1200" kern="1200" dirty="0" smtClean="0">
                <a:solidFill>
                  <a:schemeClr val="tx1"/>
                </a:solidFill>
                <a:effectLst/>
                <a:latin typeface="+mn-lt"/>
                <a:ea typeface="+mn-ea"/>
                <a:cs typeface="+mn-cs"/>
              </a:rPr>
              <a:t>the speed of the RS-485 itself is not fast enough, so even the performance of the PC is enhanced </a:t>
            </a:r>
            <a:endParaRPr lang="en-US" altLang="zh-TW"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such as: </a:t>
            </a:r>
            <a:r>
              <a:rPr lang="zh-TW" altLang="zh-TW" sz="1200" kern="1200" dirty="0" smtClean="0">
                <a:solidFill>
                  <a:schemeClr val="tx1"/>
                </a:solidFill>
                <a:effectLst/>
                <a:latin typeface="+mn-lt"/>
                <a:ea typeface="+mn-ea"/>
                <a:cs typeface="+mn-cs"/>
              </a:rPr>
              <a:t>upgrade the CPU</a:t>
            </a:r>
            <a:r>
              <a:rPr lang="en-US" altLang="zh-TW" sz="1200" kern="1200" baseline="0" dirty="0" smtClean="0">
                <a:solidFill>
                  <a:schemeClr val="tx1"/>
                </a:solidFill>
                <a:effectLst/>
                <a:latin typeface="+mn-lt"/>
                <a:ea typeface="+mn-ea"/>
                <a:cs typeface="+mn-cs"/>
              </a:rPr>
              <a:t> or</a:t>
            </a:r>
            <a:r>
              <a:rPr lang="zh-TW" altLang="zh-TW" sz="1200" kern="1200" dirty="0" smtClean="0">
                <a:solidFill>
                  <a:schemeClr val="tx1"/>
                </a:solidFill>
                <a:effectLst/>
                <a:latin typeface="+mn-lt"/>
                <a:ea typeface="+mn-ea"/>
                <a:cs typeface="+mn-cs"/>
              </a:rPr>
              <a:t> increase RAM size), the speed problem still cannot be solved.</a:t>
            </a:r>
          </a:p>
          <a:p>
            <a:endParaRPr lang="zh-TW" altLang="en-US" dirty="0"/>
          </a:p>
        </p:txBody>
      </p:sp>
      <p:sp>
        <p:nvSpPr>
          <p:cNvPr id="4" name="投影片編號版面配置區 3"/>
          <p:cNvSpPr>
            <a:spLocks noGrp="1"/>
          </p:cNvSpPr>
          <p:nvPr>
            <p:ph type="sldNum" sz="quarter" idx="10"/>
          </p:nvPr>
        </p:nvSpPr>
        <p:spPr/>
        <p:txBody>
          <a:bodyPr/>
          <a:lstStyle/>
          <a:p>
            <a:pPr>
              <a:defRPr/>
            </a:pPr>
            <a:fld id="{C0D0FC89-086A-4D87-BA39-36AB2AF335C4}" type="slidenum">
              <a:rPr lang="zh-TW" altLang="en-US" smtClean="0"/>
              <a:pPr>
                <a:defRPr/>
              </a:pPr>
              <a:t>3</a:t>
            </a:fld>
            <a:endParaRPr lang="zh-TW" altLang="en-US"/>
          </a:p>
        </p:txBody>
      </p:sp>
    </p:spTree>
    <p:extLst>
      <p:ext uri="{BB962C8B-B14F-4D97-AF65-F5344CB8AC3E}">
        <p14:creationId xmlns:p14="http://schemas.microsoft.com/office/powerpoint/2010/main" val="168363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 If requires to connect to a lot of </a:t>
            </a:r>
            <a:r>
              <a:rPr lang="en-US" altLang="zh-TW" sz="1200" kern="1200" dirty="0" smtClean="0">
                <a:solidFill>
                  <a:schemeClr val="tx1"/>
                </a:solidFill>
                <a:effectLst/>
                <a:latin typeface="+mn-lt"/>
                <a:ea typeface="+mn-ea"/>
                <a:cs typeface="+mn-cs"/>
              </a:rPr>
              <a:t>Modbus/RTU </a:t>
            </a:r>
            <a:r>
              <a:rPr lang="zh-TW" altLang="zh-TW" sz="1200" kern="1200" dirty="0" smtClean="0">
                <a:solidFill>
                  <a:schemeClr val="tx1"/>
                </a:solidFill>
                <a:effectLst/>
                <a:latin typeface="+mn-lt"/>
                <a:ea typeface="+mn-ea"/>
                <a:cs typeface="+mn-cs"/>
              </a:rPr>
              <a:t>devices, the software tool must be easy to view </a:t>
            </a:r>
            <a:r>
              <a:rPr lang="en-US" altLang="zh-TW" sz="1200" kern="1200" dirty="0" smtClean="0">
                <a:solidFill>
                  <a:schemeClr val="tx1"/>
                </a:solidFill>
                <a:effectLst/>
                <a:latin typeface="+mn-lt"/>
                <a:ea typeface="+mn-ea"/>
                <a:cs typeface="+mn-cs"/>
              </a:rPr>
              <a:t>so that</a:t>
            </a:r>
            <a:r>
              <a:rPr lang="en-US" altLang="zh-TW" sz="1200" kern="1200" baseline="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the results of the operation </a:t>
            </a:r>
            <a:r>
              <a:rPr lang="en-US" altLang="zh-TW" sz="1200" kern="1200" dirty="0" smtClean="0">
                <a:solidFill>
                  <a:schemeClr val="tx1"/>
                </a:solidFill>
                <a:effectLst/>
                <a:latin typeface="+mn-lt"/>
                <a:ea typeface="+mn-ea"/>
                <a:cs typeface="+mn-cs"/>
              </a:rPr>
              <a:t>can be detected immediately</a:t>
            </a:r>
            <a:r>
              <a:rPr lang="zh-TW" altLang="zh-TW" sz="1200" kern="1200" dirty="0" smtClean="0">
                <a:solidFill>
                  <a:schemeClr val="tx1"/>
                </a:solidFill>
                <a:effectLst/>
                <a:latin typeface="+mn-lt"/>
                <a:ea typeface="+mn-ea"/>
                <a:cs typeface="+mn-cs"/>
              </a:rPr>
              <a:t>.</a:t>
            </a:r>
          </a:p>
          <a:p>
            <a:r>
              <a:rPr lang="zh-TW" altLang="zh-TW" sz="1200" kern="1200" dirty="0" smtClean="0">
                <a:solidFill>
                  <a:schemeClr val="tx1"/>
                </a:solidFill>
                <a:effectLst/>
                <a:latin typeface="+mn-lt"/>
                <a:ea typeface="+mn-ea"/>
                <a:cs typeface="+mn-cs"/>
              </a:rPr>
              <a:t>2. For MBDC-200, it only shows how much error </a:t>
            </a:r>
            <a:r>
              <a:rPr lang="en-US" altLang="zh-TW" sz="1200" kern="1200" dirty="0" smtClean="0">
                <a:solidFill>
                  <a:schemeClr val="tx1"/>
                </a:solidFill>
                <a:effectLst/>
                <a:latin typeface="+mn-lt"/>
                <a:ea typeface="+mn-ea"/>
                <a:cs typeface="+mn-cs"/>
              </a:rPr>
              <a:t>has </a:t>
            </a:r>
            <a:r>
              <a:rPr lang="zh-TW" altLang="zh-TW" sz="1200" kern="1200" dirty="0" smtClean="0">
                <a:solidFill>
                  <a:schemeClr val="tx1"/>
                </a:solidFill>
                <a:effectLst/>
                <a:latin typeface="+mn-lt"/>
                <a:ea typeface="+mn-ea"/>
                <a:cs typeface="+mn-cs"/>
              </a:rPr>
              <a:t>occurred, but </a:t>
            </a:r>
            <a:r>
              <a:rPr lang="en-US" altLang="zh-TW" sz="1200" kern="1200" dirty="0" smtClean="0">
                <a:solidFill>
                  <a:schemeClr val="tx1"/>
                </a:solidFill>
                <a:effectLst/>
                <a:latin typeface="+mn-lt"/>
                <a:ea typeface="+mn-ea"/>
                <a:cs typeface="+mn-cs"/>
              </a:rPr>
              <a:t>it </a:t>
            </a:r>
            <a:r>
              <a:rPr lang="zh-TW" altLang="zh-TW" sz="1200" kern="1200" dirty="0" smtClean="0">
                <a:solidFill>
                  <a:schemeClr val="tx1"/>
                </a:solidFill>
                <a:effectLst/>
                <a:latin typeface="+mn-lt"/>
                <a:ea typeface="+mn-ea"/>
                <a:cs typeface="+mn-cs"/>
              </a:rPr>
              <a:t>did not specify which </a:t>
            </a:r>
            <a:r>
              <a:rPr lang="en-US" altLang="zh-TW" sz="1200" kern="1200" dirty="0" smtClean="0">
                <a:solidFill>
                  <a:schemeClr val="tx1"/>
                </a:solidFill>
                <a:effectLst/>
                <a:latin typeface="+mn-lt"/>
                <a:ea typeface="+mn-ea"/>
                <a:cs typeface="+mn-cs"/>
              </a:rPr>
              <a:t>Modbus/RTU </a:t>
            </a:r>
            <a:r>
              <a:rPr lang="zh-TW" altLang="zh-TW" sz="1200" kern="1200" dirty="0" smtClean="0">
                <a:solidFill>
                  <a:schemeClr val="tx1"/>
                </a:solidFill>
                <a:effectLst/>
                <a:latin typeface="+mn-lt"/>
                <a:ea typeface="+mn-ea"/>
                <a:cs typeface="+mn-cs"/>
              </a:rPr>
              <a:t>device fails, and what kind of error it is, when encountered a problem, it is not </a:t>
            </a:r>
            <a:r>
              <a:rPr lang="en-US" altLang="zh-TW" sz="1200" kern="1200" dirty="0" smtClean="0">
                <a:solidFill>
                  <a:schemeClr val="tx1"/>
                </a:solidFill>
                <a:effectLst/>
                <a:latin typeface="+mn-lt"/>
                <a:ea typeface="+mn-ea"/>
                <a:cs typeface="+mn-cs"/>
              </a:rPr>
              <a:t>easy </a:t>
            </a:r>
            <a:r>
              <a:rPr lang="zh-TW" altLang="zh-TW" sz="1200" kern="1200" dirty="0" smtClean="0">
                <a:solidFill>
                  <a:schemeClr val="tx1"/>
                </a:solidFill>
                <a:effectLst/>
                <a:latin typeface="+mn-lt"/>
                <a:ea typeface="+mn-ea"/>
                <a:cs typeface="+mn-cs"/>
              </a:rPr>
              <a:t>to Debug.</a:t>
            </a:r>
            <a:br>
              <a:rPr lang="zh-TW" altLang="zh-TW" sz="1200" kern="1200" dirty="0" smtClean="0">
                <a:solidFill>
                  <a:schemeClr val="tx1"/>
                </a:solidFill>
                <a:effectLst/>
                <a:latin typeface="+mn-lt"/>
                <a:ea typeface="+mn-ea"/>
                <a:cs typeface="+mn-cs"/>
              </a:rPr>
            </a:br>
            <a:r>
              <a:rPr lang="zh-TW" altLang="zh-TW" sz="1200" kern="1200" dirty="0" smtClean="0">
                <a:solidFill>
                  <a:schemeClr val="tx1"/>
                </a:solidFill>
                <a:effectLst/>
                <a:latin typeface="+mn-lt"/>
                <a:ea typeface="+mn-ea"/>
                <a:cs typeface="+mn-cs"/>
              </a:rPr>
              <a:t>3. </a:t>
            </a:r>
            <a:r>
              <a:rPr lang="en-US" altLang="zh-TW" sz="1200" kern="1200" dirty="0" smtClean="0">
                <a:solidFill>
                  <a:schemeClr val="tx1"/>
                </a:solidFill>
                <a:effectLst/>
                <a:latin typeface="+mn-lt"/>
                <a:ea typeface="+mn-ea"/>
                <a:cs typeface="+mn-cs"/>
              </a:rPr>
              <a:t>The</a:t>
            </a:r>
            <a:r>
              <a:rPr lang="en-US" altLang="zh-TW" sz="1200" kern="1200" baseline="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Mgate 5150 </a:t>
            </a:r>
            <a:r>
              <a:rPr lang="en-US" altLang="zh-TW" sz="1200" kern="1200" dirty="0" smtClean="0">
                <a:solidFill>
                  <a:schemeClr val="tx1"/>
                </a:solidFill>
                <a:effectLst/>
                <a:latin typeface="+mn-lt"/>
                <a:ea typeface="+mn-ea"/>
                <a:cs typeface="+mn-cs"/>
              </a:rPr>
              <a:t>is better </a:t>
            </a:r>
            <a:r>
              <a:rPr lang="zh-TW" altLang="zh-TW" sz="1200" kern="1200" dirty="0" smtClean="0">
                <a:solidFill>
                  <a:schemeClr val="tx1"/>
                </a:solidFill>
                <a:effectLst/>
                <a:latin typeface="+mn-lt"/>
                <a:ea typeface="+mn-ea"/>
                <a:cs typeface="+mn-cs"/>
              </a:rPr>
              <a:t>than MBDC-200</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I</a:t>
            </a:r>
            <a:r>
              <a:rPr lang="zh-TW" altLang="zh-TW" sz="1200" kern="1200" dirty="0" smtClean="0">
                <a:solidFill>
                  <a:schemeClr val="tx1"/>
                </a:solidFill>
                <a:effectLst/>
                <a:latin typeface="+mn-lt"/>
                <a:ea typeface="+mn-ea"/>
                <a:cs typeface="+mn-cs"/>
              </a:rPr>
              <a:t>t features a function to read the original data ofthe Modbus communication, but the original data is quite complex and not easy to read.</a:t>
            </a:r>
          </a:p>
          <a:p>
            <a:endParaRPr lang="zh-TW" altLang="en-US" dirty="0"/>
          </a:p>
        </p:txBody>
      </p:sp>
      <p:sp>
        <p:nvSpPr>
          <p:cNvPr id="4" name="投影片編號版面配置區 3"/>
          <p:cNvSpPr>
            <a:spLocks noGrp="1"/>
          </p:cNvSpPr>
          <p:nvPr>
            <p:ph type="sldNum" sz="quarter" idx="10"/>
          </p:nvPr>
        </p:nvSpPr>
        <p:spPr/>
        <p:txBody>
          <a:bodyPr/>
          <a:lstStyle/>
          <a:p>
            <a:pPr>
              <a:defRPr/>
            </a:pPr>
            <a:fld id="{C0D0FC89-086A-4D87-BA39-36AB2AF335C4}" type="slidenum">
              <a:rPr lang="zh-TW" altLang="en-US" smtClean="0"/>
              <a:pPr>
                <a:defRPr/>
              </a:pPr>
              <a:t>18</a:t>
            </a:fld>
            <a:endParaRPr lang="zh-TW" altLang="en-US"/>
          </a:p>
        </p:txBody>
      </p:sp>
    </p:spTree>
    <p:extLst>
      <p:ext uri="{BB962C8B-B14F-4D97-AF65-F5344CB8AC3E}">
        <p14:creationId xmlns:p14="http://schemas.microsoft.com/office/powerpoint/2010/main" val="196917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sz="1200" kern="1200" dirty="0" smtClean="0">
                <a:solidFill>
                  <a:schemeClr val="tx1"/>
                </a:solidFill>
                <a:effectLst/>
                <a:latin typeface="+mn-lt"/>
                <a:ea typeface="+mn-ea"/>
                <a:cs typeface="+mn-cs"/>
              </a:rPr>
              <a:t>If the number of RS-485 devices is small (&lt;= 5 pcs), the users can select the I-7188EX-MTCP or tGW which are more </a:t>
            </a:r>
            <a:r>
              <a:rPr lang="en-US" altLang="zh-TW" sz="1200" kern="1200" dirty="0" smtClean="0">
                <a:solidFill>
                  <a:schemeClr val="tx1"/>
                </a:solidFill>
                <a:effectLst/>
                <a:latin typeface="+mn-lt"/>
                <a:ea typeface="+mn-ea"/>
                <a:cs typeface="+mn-cs"/>
              </a:rPr>
              <a:t>cost-effective</a:t>
            </a:r>
            <a:r>
              <a:rPr lang="zh-TW" altLang="zh-TW" sz="1200" kern="1200" dirty="0" smtClean="0">
                <a:solidFill>
                  <a:schemeClr val="tx1"/>
                </a:solidFill>
                <a:effectLst/>
                <a:latin typeface="+mn-lt"/>
                <a:ea typeface="+mn-ea"/>
                <a:cs typeface="+mn-cs"/>
              </a:rPr>
              <a:t>.</a:t>
            </a:r>
            <a:br>
              <a:rPr lang="zh-TW" altLang="zh-TW" sz="1200" kern="1200" dirty="0" smtClean="0">
                <a:solidFill>
                  <a:schemeClr val="tx1"/>
                </a:solidFill>
                <a:effectLst/>
                <a:latin typeface="+mn-lt"/>
                <a:ea typeface="+mn-ea"/>
                <a:cs typeface="+mn-cs"/>
              </a:rPr>
            </a:br>
            <a:r>
              <a:rPr lang="zh-TW" altLang="zh-TW" sz="1200" kern="1200" dirty="0" smtClean="0">
                <a:solidFill>
                  <a:schemeClr val="tx1"/>
                </a:solidFill>
                <a:effectLst/>
                <a:latin typeface="+mn-lt"/>
                <a:ea typeface="+mn-ea"/>
                <a:cs typeface="+mn-cs"/>
              </a:rPr>
              <a:t>However, </a:t>
            </a:r>
            <a:r>
              <a:rPr lang="en-US" altLang="zh-TW" sz="1200" kern="1200" dirty="0" smtClean="0">
                <a:solidFill>
                  <a:schemeClr val="tx1"/>
                </a:solidFill>
                <a:effectLst/>
                <a:latin typeface="+mn-lt"/>
                <a:ea typeface="+mn-ea"/>
                <a:cs typeface="+mn-cs"/>
              </a:rPr>
              <a:t>if </a:t>
            </a:r>
            <a:r>
              <a:rPr lang="zh-TW" altLang="zh-TW" sz="1200" kern="1200" dirty="0" smtClean="0">
                <a:solidFill>
                  <a:schemeClr val="tx1"/>
                </a:solidFill>
                <a:effectLst/>
                <a:latin typeface="+mn-lt"/>
                <a:ea typeface="+mn-ea"/>
                <a:cs typeface="+mn-cs"/>
              </a:rPr>
              <a:t>the scale of the system is large and uses more RS-485 devices, </a:t>
            </a:r>
            <a:r>
              <a:rPr lang="en-US" altLang="zh-TW" sz="1200" kern="1200" dirty="0" smtClean="0">
                <a:solidFill>
                  <a:schemeClr val="tx1"/>
                </a:solidFill>
                <a:effectLst/>
                <a:latin typeface="+mn-lt"/>
                <a:ea typeface="+mn-ea"/>
                <a:cs typeface="+mn-cs"/>
              </a:rPr>
              <a:t>to </a:t>
            </a:r>
            <a:r>
              <a:rPr lang="zh-TW" altLang="zh-TW" sz="1200" kern="1200" dirty="0" smtClean="0">
                <a:solidFill>
                  <a:schemeClr val="tx1"/>
                </a:solidFill>
                <a:effectLst/>
                <a:latin typeface="+mn-lt"/>
                <a:ea typeface="+mn-ea"/>
                <a:cs typeface="+mn-cs"/>
              </a:rPr>
              <a:t>use MDC will effectively enhance the overall communication performance.</a:t>
            </a:r>
          </a:p>
          <a:p>
            <a:endParaRPr lang="zh-TW" altLang="en-US" dirty="0"/>
          </a:p>
        </p:txBody>
      </p:sp>
      <p:sp>
        <p:nvSpPr>
          <p:cNvPr id="4" name="投影片編號版面配置區 3"/>
          <p:cNvSpPr>
            <a:spLocks noGrp="1"/>
          </p:cNvSpPr>
          <p:nvPr>
            <p:ph type="sldNum" sz="quarter" idx="10"/>
          </p:nvPr>
        </p:nvSpPr>
        <p:spPr/>
        <p:txBody>
          <a:bodyPr/>
          <a:lstStyle/>
          <a:p>
            <a:pPr>
              <a:defRPr/>
            </a:pPr>
            <a:fld id="{C0D0FC89-086A-4D87-BA39-36AB2AF335C4}" type="slidenum">
              <a:rPr lang="zh-TW" altLang="en-US" smtClean="0"/>
              <a:pPr>
                <a:defRPr/>
              </a:pPr>
              <a:t>20</a:t>
            </a:fld>
            <a:endParaRPr lang="zh-TW" altLang="en-US"/>
          </a:p>
        </p:txBody>
      </p:sp>
    </p:spTree>
    <p:extLst>
      <p:ext uri="{BB962C8B-B14F-4D97-AF65-F5344CB8AC3E}">
        <p14:creationId xmlns:p14="http://schemas.microsoft.com/office/powerpoint/2010/main" val="54972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0D0FC89-086A-4D87-BA39-36AB2AF335C4}" type="slidenum">
              <a:rPr lang="zh-TW" altLang="en-US" smtClean="0"/>
              <a:pPr>
                <a:defRPr/>
              </a:pPr>
              <a:t>4</a:t>
            </a:fld>
            <a:endParaRPr lang="zh-TW" altLang="en-US"/>
          </a:p>
        </p:txBody>
      </p:sp>
    </p:spTree>
    <p:extLst>
      <p:ext uri="{BB962C8B-B14F-4D97-AF65-F5344CB8AC3E}">
        <p14:creationId xmlns:p14="http://schemas.microsoft.com/office/powerpoint/2010/main" val="115664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kern="1200" dirty="0" smtClean="0">
                <a:solidFill>
                  <a:schemeClr val="tx1"/>
                </a:solidFill>
                <a:effectLst/>
                <a:latin typeface="+mn-lt"/>
                <a:ea typeface="+mn-ea"/>
                <a:cs typeface="+mn-cs"/>
              </a:rPr>
              <a:t>The gateway products used for“ Modbus/TCP to Modbus/RTU” is quite popular.</a:t>
            </a:r>
            <a:br>
              <a:rPr lang="en-US" altLang="zh-TW" sz="1200" kern="1200" dirty="0" smtClean="0">
                <a:solidFill>
                  <a:schemeClr val="tx1"/>
                </a:solidFill>
                <a:effectLst/>
                <a:latin typeface="+mn-lt"/>
                <a:ea typeface="+mn-ea"/>
                <a:cs typeface="+mn-cs"/>
              </a:rPr>
            </a:br>
            <a:r>
              <a:rPr lang="en-US" altLang="zh-TW" sz="1200" kern="1200" dirty="0" smtClean="0">
                <a:solidFill>
                  <a:schemeClr val="tx1"/>
                </a:solidFill>
                <a:effectLst/>
                <a:latin typeface="+mn-lt"/>
                <a:ea typeface="+mn-ea"/>
                <a:cs typeface="+mn-cs"/>
              </a:rPr>
              <a:t>We have similar products such as I-7188EX-MTCP, tGW-715, etc.</a:t>
            </a:r>
            <a:br>
              <a:rPr lang="en-US" altLang="zh-TW" sz="1200" kern="1200" dirty="0" smtClean="0">
                <a:solidFill>
                  <a:schemeClr val="tx1"/>
                </a:solidFill>
                <a:effectLst/>
                <a:latin typeface="+mn-lt"/>
                <a:ea typeface="+mn-ea"/>
                <a:cs typeface="+mn-cs"/>
              </a:rPr>
            </a:br>
            <a:r>
              <a:rPr lang="en-US" altLang="zh-TW" sz="1200" kern="1200" dirty="0" smtClean="0">
                <a:solidFill>
                  <a:schemeClr val="tx1"/>
                </a:solidFill>
                <a:effectLst/>
                <a:latin typeface="+mn-lt"/>
                <a:ea typeface="+mn-ea"/>
                <a:cs typeface="+mn-cs"/>
              </a:rPr>
              <a:t>For this type of product, it is required to setup the </a:t>
            </a:r>
            <a:r>
              <a:rPr lang="en-US" altLang="zh-TW" sz="1200" kern="1200" dirty="0" err="1" smtClean="0">
                <a:solidFill>
                  <a:schemeClr val="tx1"/>
                </a:solidFill>
                <a:effectLst/>
                <a:latin typeface="+mn-lt"/>
                <a:ea typeface="+mn-ea"/>
                <a:cs typeface="+mn-cs"/>
              </a:rPr>
              <a:t>baudrate</a:t>
            </a:r>
            <a:r>
              <a:rPr lang="en-US" altLang="zh-TW" sz="1200" kern="1200" dirty="0" smtClean="0">
                <a:solidFill>
                  <a:schemeClr val="tx1"/>
                </a:solidFill>
                <a:effectLst/>
                <a:latin typeface="+mn-lt"/>
                <a:ea typeface="+mn-ea"/>
                <a:cs typeface="+mn-cs"/>
              </a:rPr>
              <a:t> of the COM port on the gateway, and the ID range of the Modbus/RTU devices managed by each COM port.</a:t>
            </a:r>
            <a:br>
              <a:rPr lang="en-US" altLang="zh-TW" sz="1200" kern="1200" dirty="0" smtClean="0">
                <a:solidFill>
                  <a:schemeClr val="tx1"/>
                </a:solidFill>
                <a:effectLst/>
                <a:latin typeface="+mn-lt"/>
                <a:ea typeface="+mn-ea"/>
                <a:cs typeface="+mn-cs"/>
              </a:rPr>
            </a:br>
            <a:r>
              <a:rPr lang="en-US" altLang="zh-TW" sz="1200" kern="1200" dirty="0" smtClean="0">
                <a:solidFill>
                  <a:schemeClr val="tx1"/>
                </a:solidFill>
                <a:effectLst/>
                <a:latin typeface="+mn-lt"/>
                <a:ea typeface="+mn-ea"/>
                <a:cs typeface="+mn-cs"/>
              </a:rPr>
              <a:t>When performing communication, on the PC, the IP address and Modbus ID of the Gateway are specified; when the commands are sent from the Modbus/TCP to the gateway, they will be bypassed to the Modbus/RTU devices on the corresponding COM port.</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sz="1200" kern="1200" dirty="0" smtClean="0">
                <a:solidFill>
                  <a:schemeClr val="tx1"/>
                </a:solidFill>
                <a:effectLst/>
                <a:latin typeface="+mn-lt"/>
                <a:ea typeface="+mn-ea"/>
                <a:cs typeface="+mn-cs"/>
              </a:rPr>
              <a:t/>
            </a:r>
            <a:br>
              <a:rPr lang="en-US" altLang="zh-TW" sz="1200" kern="1200" dirty="0" smtClean="0">
                <a:solidFill>
                  <a:schemeClr val="tx1"/>
                </a:solidFill>
                <a:effectLst/>
                <a:latin typeface="+mn-lt"/>
                <a:ea typeface="+mn-ea"/>
                <a:cs typeface="+mn-cs"/>
              </a:rPr>
            </a:br>
            <a:r>
              <a:rPr lang="en-US" altLang="zh-TW" sz="1200" kern="1200" dirty="0" smtClean="0">
                <a:solidFill>
                  <a:schemeClr val="tx1"/>
                </a:solidFill>
                <a:effectLst/>
                <a:latin typeface="+mn-lt"/>
                <a:ea typeface="+mn-ea"/>
                <a:cs typeface="+mn-cs"/>
              </a:rPr>
              <a:t>The setting of Gateway is quite easy. But when you actually performing the operation, it is required to send the command to each device one by one, so even the PC side already uses Modbus/TCP communication, in the entire process of communication, a part of the communication still being transmitted via RS-232/485 and the speed will be slow down because of that.</a:t>
            </a:r>
            <a:endParaRPr lang="zh-TW" altLang="zh-TW" sz="1200" kern="1200" dirty="0" smtClean="0">
              <a:solidFill>
                <a:schemeClr val="tx1"/>
              </a:solidFill>
              <a:effectLst/>
              <a:latin typeface="+mn-lt"/>
              <a:ea typeface="+mn-ea"/>
              <a:cs typeface="+mn-cs"/>
            </a:endParaRPr>
          </a:p>
          <a:p>
            <a:endParaRPr lang="en-US" altLang="zh-TW" baseline="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p:txBody>
          <a:bodyPr/>
          <a:lstStyle/>
          <a:p>
            <a:pPr>
              <a:defRPr/>
            </a:pPr>
            <a:fld id="{C0D0FC89-086A-4D87-BA39-36AB2AF335C4}" type="slidenum">
              <a:rPr lang="zh-TW" altLang="en-US" smtClean="0"/>
              <a:pPr>
                <a:defRPr/>
              </a:pPr>
              <a:t>5</a:t>
            </a:fld>
            <a:endParaRPr lang="zh-TW" altLang="en-US"/>
          </a:p>
        </p:txBody>
      </p:sp>
    </p:spTree>
    <p:extLst>
      <p:ext uri="{BB962C8B-B14F-4D97-AF65-F5344CB8AC3E}">
        <p14:creationId xmlns:p14="http://schemas.microsoft.com/office/powerpoint/2010/main" val="2495925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The Modbus Data Concentrator will uses a scan engine to read back the data of Modbus/RTM devices one by one and store the data in the internal memory of the MDC device. </a:t>
            </a:r>
          </a:p>
          <a:p>
            <a:r>
              <a:rPr lang="zh-TW" altLang="zh-TW" sz="1200" kern="1200" dirty="0" smtClean="0">
                <a:solidFill>
                  <a:schemeClr val="tx1"/>
                </a:solidFill>
                <a:effectLst/>
                <a:latin typeface="+mn-lt"/>
                <a:ea typeface="+mn-ea"/>
                <a:cs typeface="+mn-cs"/>
              </a:rPr>
              <a:t>After receiving the Modbus/TCP command sent from the PC, the MDC will then directly send the data stored in </a:t>
            </a:r>
            <a:r>
              <a:rPr lang="en-US" altLang="zh-TW" sz="1200" kern="1200" dirty="0" smtClean="0">
                <a:solidFill>
                  <a:schemeClr val="tx1"/>
                </a:solidFill>
                <a:effectLst/>
                <a:latin typeface="+mn-lt"/>
                <a:ea typeface="+mn-ea"/>
                <a:cs typeface="+mn-cs"/>
              </a:rPr>
              <a:t>its</a:t>
            </a:r>
            <a:r>
              <a:rPr lang="zh-TW" altLang="zh-TW" sz="1200" kern="1200" dirty="0" smtClean="0">
                <a:solidFill>
                  <a:schemeClr val="tx1"/>
                </a:solidFill>
                <a:effectLst/>
                <a:latin typeface="+mn-lt"/>
                <a:ea typeface="+mn-ea"/>
                <a:cs typeface="+mn-cs"/>
              </a:rPr>
              <a:t> internal memory to the PC.</a:t>
            </a:r>
            <a:br>
              <a:rPr lang="zh-TW" altLang="zh-TW" sz="1200" kern="1200" dirty="0" smtClean="0">
                <a:solidFill>
                  <a:schemeClr val="tx1"/>
                </a:solidFill>
                <a:effectLst/>
                <a:latin typeface="+mn-lt"/>
                <a:ea typeface="+mn-ea"/>
                <a:cs typeface="+mn-cs"/>
              </a:rPr>
            </a:br>
            <a:r>
              <a:rPr lang="zh-TW" altLang="zh-TW" sz="1200" kern="1200" dirty="0" smtClean="0">
                <a:solidFill>
                  <a:schemeClr val="tx1"/>
                </a:solidFill>
                <a:effectLst/>
                <a:latin typeface="+mn-lt"/>
                <a:ea typeface="+mn-ea"/>
                <a:cs typeface="+mn-cs"/>
              </a:rPr>
              <a:t>Therefore, when the PC requires obtaining the data of the Modbus/RTU devices, it can communicate with the MDC through </a:t>
            </a:r>
            <a:r>
              <a:rPr lang="en-US" altLang="zh-TW" sz="1200" kern="1200" dirty="0" smtClean="0">
                <a:solidFill>
                  <a:schemeClr val="tx1"/>
                </a:solidFill>
                <a:effectLst/>
                <a:latin typeface="+mn-lt"/>
                <a:ea typeface="+mn-ea"/>
                <a:cs typeface="+mn-cs"/>
              </a:rPr>
              <a:t>the </a:t>
            </a:r>
            <a:r>
              <a:rPr lang="zh-TW" altLang="zh-TW" sz="1200" kern="1200" dirty="0" smtClean="0">
                <a:solidFill>
                  <a:schemeClr val="tx1"/>
                </a:solidFill>
                <a:effectLst/>
                <a:latin typeface="+mn-lt"/>
                <a:ea typeface="+mn-ea"/>
                <a:cs typeface="+mn-cs"/>
              </a:rPr>
              <a:t>Ethernet, the communication speed will be fast and all the data stored in </a:t>
            </a:r>
            <a:r>
              <a:rPr lang="en-US" altLang="zh-TW" sz="1200" kern="1200" dirty="0" smtClean="0">
                <a:solidFill>
                  <a:schemeClr val="tx1"/>
                </a:solidFill>
                <a:effectLst/>
                <a:latin typeface="+mn-lt"/>
                <a:ea typeface="+mn-ea"/>
                <a:cs typeface="+mn-cs"/>
              </a:rPr>
              <a:t>MDC</a:t>
            </a:r>
            <a:r>
              <a:rPr lang="zh-TW" altLang="zh-TW" sz="1200" kern="1200" dirty="0" smtClean="0">
                <a:solidFill>
                  <a:schemeClr val="tx1"/>
                </a:solidFill>
                <a:effectLst/>
                <a:latin typeface="+mn-lt"/>
                <a:ea typeface="+mn-ea"/>
                <a:cs typeface="+mn-cs"/>
              </a:rPr>
              <a:t> can be retrieved immediately at once</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By this way, </a:t>
            </a:r>
            <a:r>
              <a:rPr lang="zh-TW" altLang="zh-TW" sz="1200" kern="1200" dirty="0" smtClean="0">
                <a:solidFill>
                  <a:schemeClr val="tx1"/>
                </a:solidFill>
                <a:effectLst/>
                <a:latin typeface="+mn-lt"/>
                <a:ea typeface="+mn-ea"/>
                <a:cs typeface="+mn-cs"/>
              </a:rPr>
              <a:t>it is </a:t>
            </a:r>
            <a:r>
              <a:rPr lang="en-US" altLang="zh-TW" sz="1200" kern="1200" dirty="0" smtClean="0">
                <a:solidFill>
                  <a:schemeClr val="tx1"/>
                </a:solidFill>
                <a:effectLst/>
                <a:latin typeface="+mn-lt"/>
                <a:ea typeface="+mn-ea"/>
                <a:cs typeface="+mn-cs"/>
              </a:rPr>
              <a:t>much </a:t>
            </a:r>
            <a:r>
              <a:rPr lang="zh-TW" altLang="zh-TW" sz="1200" kern="1200" dirty="0" smtClean="0">
                <a:solidFill>
                  <a:schemeClr val="tx1"/>
                </a:solidFill>
                <a:effectLst/>
                <a:latin typeface="+mn-lt"/>
                <a:ea typeface="+mn-ea"/>
                <a:cs typeface="+mn-cs"/>
              </a:rPr>
              <a:t>more efficient. </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C0D0FC89-086A-4D87-BA39-36AB2AF335C4}" type="slidenum">
              <a:rPr lang="zh-TW" altLang="en-US" smtClean="0"/>
              <a:pPr>
                <a:defRPr/>
              </a:pPr>
              <a:t>6</a:t>
            </a:fld>
            <a:endParaRPr lang="zh-TW" altLang="en-US"/>
          </a:p>
        </p:txBody>
      </p:sp>
    </p:spTree>
    <p:extLst>
      <p:ext uri="{BB962C8B-B14F-4D97-AF65-F5344CB8AC3E}">
        <p14:creationId xmlns:p14="http://schemas.microsoft.com/office/powerpoint/2010/main" val="520556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Even, t</a:t>
            </a:r>
            <a:r>
              <a:rPr lang="zh-TW" altLang="zh-TW" sz="1200" kern="1200" dirty="0" smtClean="0">
                <a:solidFill>
                  <a:schemeClr val="tx1"/>
                </a:solidFill>
                <a:effectLst/>
                <a:latin typeface="+mn-lt"/>
                <a:ea typeface="+mn-ea"/>
                <a:cs typeface="+mn-cs"/>
              </a:rPr>
              <a:t>he Modbus data of some </a:t>
            </a:r>
            <a:r>
              <a:rPr lang="en-US" altLang="zh-TW" sz="1200" kern="1200" dirty="0" smtClean="0">
                <a:solidFill>
                  <a:schemeClr val="tx1"/>
                </a:solidFill>
                <a:effectLst/>
                <a:latin typeface="+mn-lt"/>
                <a:ea typeface="+mn-ea"/>
                <a:cs typeface="+mn-cs"/>
              </a:rPr>
              <a:t>RTU </a:t>
            </a:r>
            <a:r>
              <a:rPr lang="zh-TW" altLang="zh-TW" sz="1200" kern="1200" dirty="0" smtClean="0">
                <a:solidFill>
                  <a:schemeClr val="tx1"/>
                </a:solidFill>
                <a:effectLst/>
                <a:latin typeface="+mn-lt"/>
                <a:ea typeface="+mn-ea"/>
                <a:cs typeface="+mn-cs"/>
              </a:rPr>
              <a:t>devices are not stored continuously.</a:t>
            </a:r>
            <a:br>
              <a:rPr lang="zh-TW" altLang="zh-TW" sz="1200" kern="1200" dirty="0" smtClean="0">
                <a:solidFill>
                  <a:schemeClr val="tx1"/>
                </a:solidFill>
                <a:effectLst/>
                <a:latin typeface="+mn-lt"/>
                <a:ea typeface="+mn-ea"/>
                <a:cs typeface="+mn-cs"/>
              </a:rPr>
            </a:br>
            <a:r>
              <a:rPr lang="en-US" altLang="zh-TW" sz="1200" kern="1200" dirty="0" smtClean="0">
                <a:solidFill>
                  <a:schemeClr val="tx1"/>
                </a:solidFill>
                <a:effectLst/>
                <a:latin typeface="+mn-lt"/>
                <a:ea typeface="+mn-ea"/>
                <a:cs typeface="+mn-cs"/>
              </a:rPr>
              <a:t>In the old communication way,</a:t>
            </a:r>
            <a:r>
              <a:rPr lang="zh-TW" altLang="zh-TW" sz="1200" kern="1200" dirty="0" smtClean="0">
                <a:solidFill>
                  <a:schemeClr val="tx1"/>
                </a:solidFill>
                <a:effectLst/>
                <a:latin typeface="+mn-lt"/>
                <a:ea typeface="+mn-ea"/>
                <a:cs typeface="+mn-cs"/>
              </a:rPr>
              <a:t> the PC will need to send multiple commands to read these data. The communication speed of the RS-232/485 is already slow, if it requires </a:t>
            </a:r>
            <a:r>
              <a:rPr lang="en-US" altLang="zh-TW" sz="1200" kern="1200" dirty="0" smtClean="0">
                <a:solidFill>
                  <a:schemeClr val="tx1"/>
                </a:solidFill>
                <a:effectLst/>
                <a:latin typeface="+mn-lt"/>
                <a:ea typeface="+mn-ea"/>
                <a:cs typeface="+mn-cs"/>
              </a:rPr>
              <a:t>R</a:t>
            </a:r>
            <a:r>
              <a:rPr lang="zh-TW" altLang="zh-TW" sz="1200" kern="1200" dirty="0" smtClean="0">
                <a:solidFill>
                  <a:schemeClr val="tx1"/>
                </a:solidFill>
                <a:effectLst/>
                <a:latin typeface="+mn-lt"/>
                <a:ea typeface="+mn-ea"/>
                <a:cs typeface="+mn-cs"/>
              </a:rPr>
              <a:t>ead</a:t>
            </a:r>
            <a:r>
              <a:rPr lang="en-US" altLang="zh-TW" sz="1200" kern="1200" dirty="0" smtClean="0">
                <a:solidFill>
                  <a:schemeClr val="tx1"/>
                </a:solidFill>
                <a:effectLst/>
                <a:latin typeface="+mn-lt"/>
                <a:ea typeface="+mn-ea"/>
                <a:cs typeface="+mn-cs"/>
              </a:rPr>
              <a:t>/Write </a:t>
            </a:r>
            <a:r>
              <a:rPr lang="zh-TW" altLang="zh-TW" sz="1200" kern="1200" dirty="0" smtClean="0">
                <a:solidFill>
                  <a:schemeClr val="tx1"/>
                </a:solidFill>
                <a:effectLst/>
                <a:latin typeface="+mn-lt"/>
                <a:ea typeface="+mn-ea"/>
                <a:cs typeface="+mn-cs"/>
              </a:rPr>
              <a:t>the data </a:t>
            </a:r>
            <a:r>
              <a:rPr lang="en-US" altLang="zh-TW" sz="1200" kern="1200" dirty="0" smtClean="0">
                <a:solidFill>
                  <a:schemeClr val="tx1"/>
                </a:solidFill>
                <a:effectLst/>
                <a:latin typeface="+mn-lt"/>
                <a:ea typeface="+mn-ea"/>
                <a:cs typeface="+mn-cs"/>
              </a:rPr>
              <a:t>by </a:t>
            </a:r>
            <a:r>
              <a:rPr lang="zh-TW" altLang="zh-TW" sz="1200" kern="1200" dirty="0" smtClean="0">
                <a:solidFill>
                  <a:schemeClr val="tx1"/>
                </a:solidFill>
                <a:effectLst/>
                <a:latin typeface="+mn-lt"/>
                <a:ea typeface="+mn-ea"/>
                <a:cs typeface="+mn-cs"/>
              </a:rPr>
              <a:t>several times, the </a:t>
            </a:r>
            <a:r>
              <a:rPr lang="en-US" altLang="zh-TW" sz="1200" kern="1200" dirty="0" smtClean="0">
                <a:solidFill>
                  <a:schemeClr val="tx1"/>
                </a:solidFill>
                <a:effectLst/>
                <a:latin typeface="+mn-lt"/>
                <a:ea typeface="+mn-ea"/>
                <a:cs typeface="+mn-cs"/>
              </a:rPr>
              <a:t>efficiency</a:t>
            </a:r>
            <a:r>
              <a:rPr lang="zh-TW" altLang="zh-TW"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will be</a:t>
            </a:r>
            <a:r>
              <a:rPr lang="zh-TW" altLang="zh-TW" sz="1200" kern="1200" dirty="0" smtClean="0">
                <a:solidFill>
                  <a:schemeClr val="tx1"/>
                </a:solidFill>
                <a:effectLst/>
                <a:latin typeface="+mn-lt"/>
                <a:ea typeface="+mn-ea"/>
                <a:cs typeface="+mn-cs"/>
              </a:rPr>
              <a:t> even worse. </a:t>
            </a:r>
          </a:p>
          <a:p>
            <a:r>
              <a:rPr lang="zh-TW" altLang="zh-TW" sz="1200" kern="1200" dirty="0" smtClean="0">
                <a:solidFill>
                  <a:schemeClr val="tx1"/>
                </a:solidFill>
                <a:effectLst/>
                <a:latin typeface="+mn-lt"/>
                <a:ea typeface="+mn-ea"/>
                <a:cs typeface="+mn-cs"/>
              </a:rPr>
              <a:t>The MDC will organize the data from multiple RS-232/485 devices to be stored continuously no matter it is continuous or non-continuous data.</a:t>
            </a:r>
          </a:p>
          <a:p>
            <a:r>
              <a:rPr lang="zh-TW" altLang="zh-TW" sz="1200" kern="1200" dirty="0" smtClean="0">
                <a:solidFill>
                  <a:schemeClr val="tx1"/>
                </a:solidFill>
                <a:effectLst/>
                <a:latin typeface="+mn-lt"/>
                <a:ea typeface="+mn-ea"/>
                <a:cs typeface="+mn-cs"/>
              </a:rPr>
              <a:t>By this way, the PC can read large amounts of data at once and dramatically increases the efficiency of the communication speed.</a:t>
            </a:r>
          </a:p>
          <a:p>
            <a:endParaRPr lang="zh-TW" altLang="en-US" dirty="0"/>
          </a:p>
        </p:txBody>
      </p:sp>
      <p:sp>
        <p:nvSpPr>
          <p:cNvPr id="4" name="投影片編號版面配置區 3"/>
          <p:cNvSpPr>
            <a:spLocks noGrp="1"/>
          </p:cNvSpPr>
          <p:nvPr>
            <p:ph type="sldNum" sz="quarter" idx="10"/>
          </p:nvPr>
        </p:nvSpPr>
        <p:spPr/>
        <p:txBody>
          <a:bodyPr/>
          <a:lstStyle/>
          <a:p>
            <a:pPr>
              <a:defRPr/>
            </a:pPr>
            <a:fld id="{C0D0FC89-086A-4D87-BA39-36AB2AF335C4}" type="slidenum">
              <a:rPr lang="zh-TW" altLang="en-US" smtClean="0"/>
              <a:pPr>
                <a:defRPr/>
              </a:pPr>
              <a:t>7</a:t>
            </a:fld>
            <a:endParaRPr lang="zh-TW" altLang="en-US"/>
          </a:p>
        </p:txBody>
      </p:sp>
    </p:spTree>
    <p:extLst>
      <p:ext uri="{BB962C8B-B14F-4D97-AF65-F5344CB8AC3E}">
        <p14:creationId xmlns:p14="http://schemas.microsoft.com/office/powerpoint/2010/main" val="242460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sz="1200" kern="1200" dirty="0" smtClean="0">
                <a:solidFill>
                  <a:schemeClr val="tx1"/>
                </a:solidFill>
                <a:effectLst/>
                <a:latin typeface="+mn-lt"/>
                <a:ea typeface="+mn-ea"/>
                <a:cs typeface="+mn-cs"/>
              </a:rPr>
              <a:t>Config.csv is stored </a:t>
            </a:r>
            <a:r>
              <a:rPr lang="en-US" altLang="zh-TW" sz="1200" kern="1200" dirty="0" smtClean="0">
                <a:solidFill>
                  <a:schemeClr val="tx1"/>
                </a:solidFill>
                <a:effectLst/>
                <a:latin typeface="+mn-lt"/>
                <a:ea typeface="+mn-ea"/>
                <a:cs typeface="+mn-cs"/>
              </a:rPr>
              <a:t>in</a:t>
            </a:r>
            <a:r>
              <a:rPr lang="zh-TW" altLang="zh-TW" sz="1200" kern="1200" dirty="0" smtClean="0">
                <a:solidFill>
                  <a:schemeClr val="tx1"/>
                </a:solidFill>
                <a:effectLst/>
                <a:latin typeface="+mn-lt"/>
                <a:ea typeface="+mn-ea"/>
                <a:cs typeface="+mn-cs"/>
              </a:rPr>
              <a:t> the MDC-700 and can be quickly copied to another MDC-700 via import/export.</a:t>
            </a:r>
          </a:p>
          <a:p>
            <a:endParaRPr lang="zh-TW" altLang="en-US" dirty="0"/>
          </a:p>
        </p:txBody>
      </p:sp>
      <p:sp>
        <p:nvSpPr>
          <p:cNvPr id="4" name="投影片編號版面配置區 3"/>
          <p:cNvSpPr>
            <a:spLocks noGrp="1"/>
          </p:cNvSpPr>
          <p:nvPr>
            <p:ph type="sldNum" sz="quarter" idx="10"/>
          </p:nvPr>
        </p:nvSpPr>
        <p:spPr/>
        <p:txBody>
          <a:bodyPr/>
          <a:lstStyle/>
          <a:p>
            <a:pPr>
              <a:defRPr/>
            </a:pPr>
            <a:fld id="{C0D0FC89-086A-4D87-BA39-36AB2AF335C4}" type="slidenum">
              <a:rPr lang="zh-TW" altLang="en-US" smtClean="0"/>
              <a:pPr>
                <a:defRPr/>
              </a:pPr>
              <a:t>13</a:t>
            </a:fld>
            <a:endParaRPr lang="zh-TW" altLang="en-US"/>
          </a:p>
        </p:txBody>
      </p:sp>
    </p:spTree>
    <p:extLst>
      <p:ext uri="{BB962C8B-B14F-4D97-AF65-F5344CB8AC3E}">
        <p14:creationId xmlns:p14="http://schemas.microsoft.com/office/powerpoint/2010/main" val="46551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You can see each definition on the MDC-700 Web page, and the </a:t>
            </a:r>
            <a:r>
              <a:rPr lang="en-US" altLang="zh-TW" sz="1200" kern="1200" dirty="0" smtClean="0">
                <a:solidFill>
                  <a:schemeClr val="tx1"/>
                </a:solidFill>
                <a:effectLst/>
                <a:latin typeface="+mn-lt"/>
                <a:ea typeface="+mn-ea"/>
                <a:cs typeface="+mn-cs"/>
              </a:rPr>
              <a:t>register</a:t>
            </a:r>
            <a:r>
              <a:rPr lang="en-US" altLang="zh-TW" sz="1200" kern="1200" baseline="0" dirty="0" smtClean="0">
                <a:solidFill>
                  <a:schemeClr val="tx1"/>
                </a:solidFill>
                <a:effectLst/>
                <a:latin typeface="+mn-lt"/>
                <a:ea typeface="+mn-ea"/>
                <a:cs typeface="+mn-cs"/>
              </a:rPr>
              <a:t> mapping address</a:t>
            </a:r>
            <a:r>
              <a:rPr lang="zh-TW" altLang="zh-TW" sz="1200" kern="1200" dirty="0" smtClean="0">
                <a:solidFill>
                  <a:schemeClr val="tx1"/>
                </a:solidFill>
                <a:effectLst/>
                <a:latin typeface="+mn-lt"/>
                <a:ea typeface="+mn-ea"/>
                <a:cs typeface="+mn-cs"/>
              </a:rPr>
              <a:t>.</a:t>
            </a:r>
          </a:p>
          <a:p>
            <a:r>
              <a:rPr lang="zh-TW" altLang="zh-TW" sz="1200" kern="1200" dirty="0" smtClean="0">
                <a:solidFill>
                  <a:schemeClr val="tx1"/>
                </a:solidFill>
                <a:effectLst/>
                <a:latin typeface="+mn-lt"/>
                <a:ea typeface="+mn-ea"/>
                <a:cs typeface="+mn-cs"/>
              </a:rPr>
              <a:t>The results of each operation can also be found, if there is any communication error, you can quickly find out which Modbus/RTU device fails.</a:t>
            </a:r>
          </a:p>
          <a:p>
            <a:endParaRPr lang="zh-TW" altLang="en-US" dirty="0"/>
          </a:p>
        </p:txBody>
      </p:sp>
      <p:sp>
        <p:nvSpPr>
          <p:cNvPr id="4" name="投影片編號版面配置區 3"/>
          <p:cNvSpPr>
            <a:spLocks noGrp="1"/>
          </p:cNvSpPr>
          <p:nvPr>
            <p:ph type="sldNum" sz="quarter" idx="10"/>
          </p:nvPr>
        </p:nvSpPr>
        <p:spPr/>
        <p:txBody>
          <a:bodyPr/>
          <a:lstStyle/>
          <a:p>
            <a:pPr>
              <a:defRPr/>
            </a:pPr>
            <a:fld id="{C0D0FC89-086A-4D87-BA39-36AB2AF335C4}" type="slidenum">
              <a:rPr lang="zh-TW" altLang="en-US" smtClean="0"/>
              <a:pPr>
                <a:defRPr/>
              </a:pPr>
              <a:t>14</a:t>
            </a:fld>
            <a:endParaRPr lang="zh-TW" altLang="en-US"/>
          </a:p>
        </p:txBody>
      </p:sp>
    </p:spTree>
    <p:extLst>
      <p:ext uri="{BB962C8B-B14F-4D97-AF65-F5344CB8AC3E}">
        <p14:creationId xmlns:p14="http://schemas.microsoft.com/office/powerpoint/2010/main" val="345940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Multi-port</a:t>
            </a:r>
            <a:r>
              <a:rPr lang="en-US" altLang="zh-TW" baseline="0" dirty="0" smtClean="0"/>
              <a:t> selection</a:t>
            </a:r>
            <a:endParaRPr lang="zh-TW" altLang="en-US" dirty="0"/>
          </a:p>
        </p:txBody>
      </p:sp>
      <p:sp>
        <p:nvSpPr>
          <p:cNvPr id="4" name="投影片編號版面配置區 3"/>
          <p:cNvSpPr>
            <a:spLocks noGrp="1"/>
          </p:cNvSpPr>
          <p:nvPr>
            <p:ph type="sldNum" sz="quarter" idx="10"/>
          </p:nvPr>
        </p:nvSpPr>
        <p:spPr/>
        <p:txBody>
          <a:bodyPr/>
          <a:lstStyle/>
          <a:p>
            <a:pPr>
              <a:defRPr/>
            </a:pPr>
            <a:fld id="{C0D0FC89-086A-4D87-BA39-36AB2AF335C4}" type="slidenum">
              <a:rPr lang="zh-TW" altLang="en-US" smtClean="0"/>
              <a:pPr>
                <a:defRPr/>
              </a:pPr>
              <a:t>15</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TW" altLang="zh-TW" sz="1200" kern="1200" dirty="0" smtClean="0">
                <a:solidFill>
                  <a:schemeClr val="tx1"/>
                </a:solidFill>
                <a:effectLst/>
                <a:latin typeface="+mn-lt"/>
                <a:ea typeface="+mn-ea"/>
                <a:cs typeface="+mn-cs"/>
              </a:rPr>
              <a:t>The MDC-700 is the easiest one to use and can handle </a:t>
            </a:r>
            <a:r>
              <a:rPr lang="en-US" altLang="zh-TW" sz="1200" kern="1200" dirty="0" smtClean="0">
                <a:solidFill>
                  <a:schemeClr val="tx1"/>
                </a:solidFill>
                <a:effectLst/>
                <a:latin typeface="+mn-lt"/>
                <a:ea typeface="+mn-ea"/>
                <a:cs typeface="+mn-cs"/>
              </a:rPr>
              <a:t>the </a:t>
            </a:r>
            <a:r>
              <a:rPr lang="zh-TW" altLang="zh-TW" sz="1200" kern="1200" dirty="0" smtClean="0">
                <a:solidFill>
                  <a:schemeClr val="tx1"/>
                </a:solidFill>
                <a:effectLst/>
                <a:latin typeface="+mn-lt"/>
                <a:ea typeface="+mn-ea"/>
                <a:cs typeface="+mn-cs"/>
              </a:rPr>
              <a:t>maximum amount of data. Depending on the number of COM ports, there are 3 models to choose from, it </a:t>
            </a:r>
            <a:r>
              <a:rPr lang="en-US" altLang="zh-TW" sz="1200" kern="1200" dirty="0" smtClean="0">
                <a:solidFill>
                  <a:schemeClr val="tx1"/>
                </a:solidFill>
                <a:effectLst/>
                <a:latin typeface="+mn-lt"/>
                <a:ea typeface="+mn-ea"/>
                <a:cs typeface="+mn-cs"/>
              </a:rPr>
              <a:t>is </a:t>
            </a:r>
            <a:r>
              <a:rPr lang="zh-TW" altLang="zh-TW" sz="1200" kern="1200" dirty="0" smtClean="0">
                <a:solidFill>
                  <a:schemeClr val="tx1"/>
                </a:solidFill>
                <a:effectLst/>
                <a:latin typeface="+mn-lt"/>
                <a:ea typeface="+mn-ea"/>
                <a:cs typeface="+mn-cs"/>
              </a:rPr>
              <a:t>the most flexible one.</a:t>
            </a:r>
            <a:br>
              <a:rPr lang="zh-TW" altLang="zh-TW" sz="1200" kern="1200" dirty="0" smtClean="0">
                <a:solidFill>
                  <a:schemeClr val="tx1"/>
                </a:solidFill>
                <a:effectLst/>
                <a:latin typeface="+mn-lt"/>
                <a:ea typeface="+mn-ea"/>
                <a:cs typeface="+mn-cs"/>
              </a:rPr>
            </a:br>
            <a:r>
              <a:rPr lang="zh-TW" altLang="zh-TW" sz="1200" kern="1200" dirty="0" smtClean="0">
                <a:solidFill>
                  <a:schemeClr val="tx1"/>
                </a:solidFill>
                <a:effectLst/>
                <a:latin typeface="+mn-lt"/>
                <a:ea typeface="+mn-ea"/>
                <a:cs typeface="+mn-cs"/>
              </a:rPr>
              <a:t>The MBDC-200 features almost the same functionality and is only second </a:t>
            </a:r>
            <a:r>
              <a:rPr lang="en-US" altLang="zh-TW" sz="1200" kern="1200" dirty="0" smtClean="0">
                <a:solidFill>
                  <a:schemeClr val="tx1"/>
                </a:solidFill>
                <a:effectLst/>
                <a:latin typeface="+mn-lt"/>
                <a:ea typeface="+mn-ea"/>
                <a:cs typeface="+mn-cs"/>
              </a:rPr>
              <a:t>to</a:t>
            </a:r>
            <a:r>
              <a:rPr lang="zh-TW" altLang="zh-TW" sz="1200" kern="1200" dirty="0" smtClean="0">
                <a:solidFill>
                  <a:schemeClr val="tx1"/>
                </a:solidFill>
                <a:effectLst/>
                <a:latin typeface="+mn-lt"/>
                <a:ea typeface="+mn-ea"/>
                <a:cs typeface="+mn-cs"/>
              </a:rPr>
              <a:t> the MDC-700, but it only has two COM ports.</a:t>
            </a:r>
            <a:br>
              <a:rPr lang="zh-TW" altLang="zh-TW" sz="1200" kern="1200" dirty="0" smtClean="0">
                <a:solidFill>
                  <a:schemeClr val="tx1"/>
                </a:solidFill>
                <a:effectLst/>
                <a:latin typeface="+mn-lt"/>
                <a:ea typeface="+mn-ea"/>
                <a:cs typeface="+mn-cs"/>
              </a:rPr>
            </a:br>
            <a:r>
              <a:rPr lang="zh-TW" altLang="zh-TW" sz="1200" kern="1200" dirty="0" smtClean="0">
                <a:solidFill>
                  <a:schemeClr val="tx1"/>
                </a:solidFill>
                <a:effectLst/>
                <a:latin typeface="+mn-lt"/>
                <a:ea typeface="+mn-ea"/>
                <a:cs typeface="+mn-cs"/>
              </a:rPr>
              <a:t>DC-100 is not easy to use, and the number of the devices it can </a:t>
            </a:r>
            <a:r>
              <a:rPr lang="en-US" altLang="zh-TW" sz="1200" kern="1200" dirty="0" smtClean="0">
                <a:solidFill>
                  <a:schemeClr val="tx1"/>
                </a:solidFill>
                <a:effectLst/>
                <a:latin typeface="+mn-lt"/>
                <a:ea typeface="+mn-ea"/>
                <a:cs typeface="+mn-cs"/>
              </a:rPr>
              <a:t>be </a:t>
            </a:r>
            <a:r>
              <a:rPr lang="zh-TW" altLang="zh-TW" sz="1200" kern="1200" dirty="0" smtClean="0">
                <a:solidFill>
                  <a:schemeClr val="tx1"/>
                </a:solidFill>
                <a:effectLst/>
                <a:latin typeface="+mn-lt"/>
                <a:ea typeface="+mn-ea"/>
                <a:cs typeface="+mn-cs"/>
              </a:rPr>
              <a:t>connect</a:t>
            </a:r>
            <a:r>
              <a:rPr lang="en-US" altLang="zh-TW" sz="1200" kern="1200" dirty="0" smtClean="0">
                <a:solidFill>
                  <a:schemeClr val="tx1"/>
                </a:solidFill>
                <a:effectLst/>
                <a:latin typeface="+mn-lt"/>
                <a:ea typeface="+mn-ea"/>
                <a:cs typeface="+mn-cs"/>
              </a:rPr>
              <a:t>ted</a:t>
            </a:r>
            <a:r>
              <a:rPr lang="zh-TW" altLang="zh-TW" sz="1200" kern="1200" dirty="0" smtClean="0">
                <a:solidFill>
                  <a:schemeClr val="tx1"/>
                </a:solidFill>
                <a:effectLst/>
                <a:latin typeface="+mn-lt"/>
                <a:ea typeface="+mn-ea"/>
                <a:cs typeface="+mn-cs"/>
              </a:rPr>
              <a:t> to is also the least.</a:t>
            </a:r>
            <a:br>
              <a:rPr lang="zh-TW" altLang="zh-TW" sz="1200" kern="1200" dirty="0" smtClean="0">
                <a:solidFill>
                  <a:schemeClr val="tx1"/>
                </a:solidFill>
                <a:effectLst/>
                <a:latin typeface="+mn-lt"/>
                <a:ea typeface="+mn-ea"/>
                <a:cs typeface="+mn-cs"/>
              </a:rPr>
            </a:br>
            <a:r>
              <a:rPr lang="zh-TW" altLang="zh-TW" sz="1200" kern="1200" dirty="0" smtClean="0">
                <a:solidFill>
                  <a:schemeClr val="tx1"/>
                </a:solidFill>
                <a:effectLst/>
                <a:latin typeface="+mn-lt"/>
                <a:ea typeface="+mn-ea"/>
                <a:cs typeface="+mn-cs"/>
              </a:rPr>
              <a:t>MGate 5150 features lots of functions(Modbus, Ethernet / IP), but </a:t>
            </a:r>
            <a:r>
              <a:rPr lang="en-US" altLang="zh-TW" sz="1200" kern="1200" dirty="0" smtClean="0">
                <a:solidFill>
                  <a:schemeClr val="tx1"/>
                </a:solidFill>
                <a:effectLst/>
                <a:latin typeface="+mn-lt"/>
                <a:ea typeface="+mn-ea"/>
                <a:cs typeface="+mn-cs"/>
              </a:rPr>
              <a:t>it </a:t>
            </a:r>
            <a:r>
              <a:rPr lang="zh-TW" altLang="zh-TW" sz="1200" kern="1200" dirty="0" smtClean="0">
                <a:solidFill>
                  <a:schemeClr val="tx1"/>
                </a:solidFill>
                <a:effectLst/>
                <a:latin typeface="+mn-lt"/>
                <a:ea typeface="+mn-ea"/>
                <a:cs typeface="+mn-cs"/>
              </a:rPr>
              <a:t>is not easy to use, and it only has one COM port, the scalability is the worst.</a:t>
            </a:r>
          </a:p>
          <a:p>
            <a:endParaRPr lang="zh-TW" altLang="en-US" dirty="0"/>
          </a:p>
        </p:txBody>
      </p:sp>
      <p:sp>
        <p:nvSpPr>
          <p:cNvPr id="4" name="投影片編號版面配置區 3"/>
          <p:cNvSpPr>
            <a:spLocks noGrp="1"/>
          </p:cNvSpPr>
          <p:nvPr>
            <p:ph type="sldNum" sz="quarter" idx="10"/>
          </p:nvPr>
        </p:nvSpPr>
        <p:spPr/>
        <p:txBody>
          <a:bodyPr/>
          <a:lstStyle/>
          <a:p>
            <a:pPr>
              <a:defRPr/>
            </a:pPr>
            <a:fld id="{C0D0FC89-086A-4D87-BA39-36AB2AF335C4}" type="slidenum">
              <a:rPr lang="zh-TW" altLang="en-US" smtClean="0"/>
              <a:pPr>
                <a:defRPr/>
              </a:pPr>
              <a:t>17</a:t>
            </a:fld>
            <a:endParaRPr lang="zh-TW" altLang="en-US"/>
          </a:p>
        </p:txBody>
      </p:sp>
    </p:spTree>
    <p:extLst>
      <p:ext uri="{BB962C8B-B14F-4D97-AF65-F5344CB8AC3E}">
        <p14:creationId xmlns:p14="http://schemas.microsoft.com/office/powerpoint/2010/main" val="84471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268760"/>
            <a:ext cx="8229600" cy="485740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標題 3"/>
          <p:cNvSpPr>
            <a:spLocks noGrp="1"/>
          </p:cNvSpPr>
          <p:nvPr>
            <p:ph type="title"/>
          </p:nvPr>
        </p:nvSpPr>
        <p:spPr/>
        <p:txBody>
          <a:body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105586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29718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293173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90812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8998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309925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67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3902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12956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81481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General_4-W-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4965700"/>
            <a:ext cx="91440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pic>
        <p:nvPicPr>
          <p:cNvPr id="1035" name="Picture 11" descr="ICP DAS_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79388" y="214313"/>
            <a:ext cx="649287" cy="550862"/>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3492500" y="6308725"/>
            <a:ext cx="5256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1400" b="1">
                <a:latin typeface="微軟正黑體" pitchFamily="34" charset="-120"/>
                <a:ea typeface="微軟正黑體" pitchFamily="34" charset="-120"/>
              </a:rPr>
              <a:t>泓格科技股份有限公司   </a:t>
            </a:r>
            <a:r>
              <a:rPr lang="en-US" altLang="zh-TW" sz="1400" b="1">
                <a:latin typeface="微軟正黑體" pitchFamily="34" charset="-120"/>
                <a:ea typeface="微軟正黑體" pitchFamily="34" charset="-120"/>
              </a:rPr>
              <a:t>ICP DAS CO., LTD.   www.icpdas.com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icpdas.com/" TargetMode="External"/><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scanlink.com/" TargetMode="External"/><Relationship Id="rId5" Type="http://schemas.openxmlformats.org/officeDocument/2006/relationships/hyperlink" Target="http://www.proconx.com/" TargetMode="External"/><Relationship Id="rId10" Type="http://schemas.openxmlformats.org/officeDocument/2006/relationships/image" Target="../media/image22.png"/><Relationship Id="rId4" Type="http://schemas.openxmlformats.org/officeDocument/2006/relationships/hyperlink" Target="http://www.moxa.com/" TargetMode="Externa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cid:image001.png@01D0624F.CAE9E91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cid:image001.png@01D0624F.CAE9E910"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cid:image001.png@01D0624F.CAE9E91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cid:image001.png@01D0624F.CAE9E910" TargetMode="Externa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914400" y="2635222"/>
            <a:ext cx="8229600" cy="2651166"/>
          </a:xfrm>
        </p:spPr>
        <p:txBody>
          <a:bodyPr/>
          <a:lstStyle/>
          <a:p>
            <a:r>
              <a:rPr lang="en-US" altLang="zh-TW" sz="5400" dirty="0" smtClean="0"/>
              <a:t>          MDC-700 Series</a:t>
            </a:r>
            <a:br>
              <a:rPr lang="en-US" altLang="zh-TW" sz="5400" dirty="0" smtClean="0"/>
            </a:br>
            <a:r>
              <a:rPr lang="en-US" altLang="zh-TW" dirty="0" smtClean="0"/>
              <a:t/>
            </a:r>
            <a:br>
              <a:rPr lang="en-US" altLang="zh-TW" dirty="0" smtClean="0"/>
            </a:br>
            <a:r>
              <a:rPr lang="en-US" altLang="zh-TW" dirty="0" smtClean="0"/>
              <a:t>Modbus Data Concentrator</a:t>
            </a:r>
            <a:br>
              <a:rPr lang="en-US" altLang="zh-TW" dirty="0" smtClean="0"/>
            </a:br>
            <a:r>
              <a:rPr lang="en-US" altLang="zh-TW" dirty="0"/>
              <a:t/>
            </a:r>
            <a:br>
              <a:rPr lang="en-US" altLang="zh-TW" dirty="0"/>
            </a:br>
            <a:r>
              <a:rPr lang="en-US" altLang="zh-TW" sz="3600" dirty="0" smtClean="0"/>
              <a:t>[2016,05,26]</a:t>
            </a:r>
            <a:endParaRPr lang="zh-TW" altLang="en-US" sz="3600" dirty="0"/>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62" y="785794"/>
            <a:ext cx="2426290" cy="2786082"/>
          </a:xfrm>
          <a:prstGeom prst="rect">
            <a:avLst/>
          </a:prstGeom>
        </p:spPr>
      </p:pic>
    </p:spTree>
    <p:extLst>
      <p:ext uri="{BB962C8B-B14F-4D97-AF65-F5344CB8AC3E}">
        <p14:creationId xmlns:p14="http://schemas.microsoft.com/office/powerpoint/2010/main" val="83607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57200" y="274638"/>
            <a:ext cx="8229600" cy="922114"/>
          </a:xfrm>
        </p:spPr>
        <p:txBody>
          <a:bodyPr/>
          <a:lstStyle/>
          <a:p>
            <a:r>
              <a:rPr lang="en-US" altLang="zh-TW" dirty="0" smtClean="0"/>
              <a:t>Great Capability</a:t>
            </a:r>
            <a:endParaRPr lang="zh-TW" altLang="en-US" sz="2400" dirty="0" smtClean="0"/>
          </a:p>
        </p:txBody>
      </p:sp>
      <p:pic>
        <p:nvPicPr>
          <p:cNvPr id="8234" name="Picture 42" descr="structur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57338"/>
            <a:ext cx="7561263" cy="4540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457200" y="274638"/>
            <a:ext cx="8229600" cy="922114"/>
          </a:xfrm>
        </p:spPr>
        <p:txBody>
          <a:bodyPr/>
          <a:lstStyle/>
          <a:p>
            <a:r>
              <a:rPr lang="en-US" altLang="zh-TW" dirty="0" smtClean="0"/>
              <a:t>Easy to Use</a:t>
            </a:r>
            <a:endParaRPr lang="zh-TW" altLang="en-US" dirty="0" smtClean="0"/>
          </a:p>
        </p:txBody>
      </p:sp>
      <p:sp>
        <p:nvSpPr>
          <p:cNvPr id="9219" name="Rectangle 3"/>
          <p:cNvSpPr>
            <a:spLocks noGrp="1"/>
          </p:cNvSpPr>
          <p:nvPr>
            <p:ph type="body" idx="1"/>
          </p:nvPr>
        </p:nvSpPr>
        <p:spPr>
          <a:xfrm>
            <a:off x="468313" y="1052736"/>
            <a:ext cx="8229600" cy="4814664"/>
          </a:xfrm>
        </p:spPr>
        <p:txBody>
          <a:bodyPr/>
          <a:lstStyle/>
          <a:p>
            <a:r>
              <a:rPr lang="en-US" altLang="zh-TW" dirty="0" smtClean="0"/>
              <a:t>Web-based User Interface</a:t>
            </a:r>
            <a:endParaRPr lang="zh-TW" altLang="en-US" dirty="0" smtClean="0"/>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695008"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57200" y="274638"/>
            <a:ext cx="8229600" cy="922114"/>
          </a:xfrm>
        </p:spPr>
        <p:txBody>
          <a:bodyPr/>
          <a:lstStyle/>
          <a:p>
            <a:r>
              <a:rPr lang="en-US" altLang="zh-TW" smtClean="0"/>
              <a:t>Easy to Use</a:t>
            </a:r>
            <a:endParaRPr lang="zh-TW" altLang="en-US" smtClean="0"/>
          </a:p>
        </p:txBody>
      </p:sp>
      <p:sp>
        <p:nvSpPr>
          <p:cNvPr id="10243" name="Rectangle 3"/>
          <p:cNvSpPr>
            <a:spLocks noGrp="1"/>
          </p:cNvSpPr>
          <p:nvPr>
            <p:ph type="body" idx="1"/>
          </p:nvPr>
        </p:nvSpPr>
        <p:spPr>
          <a:xfrm>
            <a:off x="468313" y="1341438"/>
            <a:ext cx="8229600" cy="4525962"/>
          </a:xfrm>
        </p:spPr>
        <p:txBody>
          <a:bodyPr/>
          <a:lstStyle/>
          <a:p>
            <a:r>
              <a:rPr lang="en-US" altLang="zh-TW" smtClean="0"/>
              <a:t>Configuration with .CSV file</a:t>
            </a:r>
          </a:p>
          <a:p>
            <a:endParaRPr lang="zh-TW" altLang="en-US" smtClean="0"/>
          </a:p>
        </p:txBody>
      </p:sp>
      <p:pic>
        <p:nvPicPr>
          <p:cNvPr id="10245" name="Picture 5" descr="snap2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060575"/>
            <a:ext cx="7127875" cy="378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57200" y="274638"/>
            <a:ext cx="8229600" cy="922114"/>
          </a:xfrm>
        </p:spPr>
        <p:txBody>
          <a:bodyPr/>
          <a:lstStyle/>
          <a:p>
            <a:r>
              <a:rPr lang="en-US" altLang="zh-TW" smtClean="0"/>
              <a:t>Easy to Use</a:t>
            </a:r>
            <a:endParaRPr lang="zh-TW" altLang="en-US" smtClean="0"/>
          </a:p>
        </p:txBody>
      </p:sp>
      <p:sp>
        <p:nvSpPr>
          <p:cNvPr id="11267" name="Rectangle 3"/>
          <p:cNvSpPr>
            <a:spLocks noGrp="1"/>
          </p:cNvSpPr>
          <p:nvPr>
            <p:ph type="body" idx="1"/>
          </p:nvPr>
        </p:nvSpPr>
        <p:spPr>
          <a:xfrm>
            <a:off x="468313" y="1341438"/>
            <a:ext cx="8229600" cy="4525962"/>
          </a:xfrm>
        </p:spPr>
        <p:txBody>
          <a:bodyPr/>
          <a:lstStyle/>
          <a:p>
            <a:r>
              <a:rPr lang="en-US" altLang="zh-TW" smtClean="0"/>
              <a:t>Import/Export the Config.csv File</a:t>
            </a:r>
          </a:p>
          <a:p>
            <a:endParaRPr lang="zh-TW" altLang="en-US" smtClean="0"/>
          </a:p>
        </p:txBody>
      </p:sp>
      <p:pic>
        <p:nvPicPr>
          <p:cNvPr id="11269" name="Picture 5" descr="structur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060575"/>
            <a:ext cx="5329237" cy="364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xfrm>
            <a:off x="457200" y="274638"/>
            <a:ext cx="8229600" cy="922114"/>
          </a:xfrm>
        </p:spPr>
        <p:txBody>
          <a:bodyPr/>
          <a:lstStyle/>
          <a:p>
            <a:r>
              <a:rPr lang="en-US" altLang="zh-TW" smtClean="0"/>
              <a:t>Easy to Use</a:t>
            </a:r>
            <a:endParaRPr lang="zh-TW" altLang="en-US" smtClean="0"/>
          </a:p>
        </p:txBody>
      </p:sp>
      <p:sp>
        <p:nvSpPr>
          <p:cNvPr id="12291" name="Rectangle 3"/>
          <p:cNvSpPr>
            <a:spLocks noGrp="1"/>
          </p:cNvSpPr>
          <p:nvPr>
            <p:ph type="body" idx="1"/>
          </p:nvPr>
        </p:nvSpPr>
        <p:spPr>
          <a:xfrm>
            <a:off x="468313" y="1052736"/>
            <a:ext cx="8229600" cy="4814664"/>
          </a:xfrm>
        </p:spPr>
        <p:txBody>
          <a:bodyPr/>
          <a:lstStyle/>
          <a:p>
            <a:r>
              <a:rPr lang="en-US" altLang="zh-TW" sz="2400" dirty="0" smtClean="0"/>
              <a:t>Easy to know the register mapping address</a:t>
            </a:r>
          </a:p>
          <a:p>
            <a:r>
              <a:rPr lang="en-US" altLang="zh-TW" sz="2400" dirty="0" smtClean="0"/>
              <a:t>Easy to know communication result </a:t>
            </a:r>
            <a:r>
              <a:rPr lang="en-US" altLang="zh-TW" sz="2400" dirty="0" smtClean="0">
                <a:solidFill>
                  <a:srgbClr val="FF0000"/>
                </a:solidFill>
                <a:sym typeface="Wingdings" pitchFamily="2" charset="2"/>
              </a:rPr>
              <a:t> Easy to Debug</a:t>
            </a:r>
            <a:endParaRPr lang="zh-TW" altLang="en-US" sz="2400" dirty="0" smtClean="0">
              <a:solidFill>
                <a:srgbClr val="FF0000"/>
              </a:solidFill>
            </a:endParaRPr>
          </a:p>
        </p:txBody>
      </p:sp>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4" y="2000240"/>
            <a:ext cx="4824536" cy="428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274638"/>
            <a:ext cx="8229600" cy="922114"/>
          </a:xfrm>
        </p:spPr>
        <p:txBody>
          <a:bodyPr/>
          <a:lstStyle/>
          <a:p>
            <a:r>
              <a:rPr lang="en-US" altLang="zh-TW" smtClean="0"/>
              <a:t>Good Expansion Flexibility</a:t>
            </a:r>
            <a:endParaRPr lang="zh-TW" altLang="en-US" smtClean="0"/>
          </a:p>
        </p:txBody>
      </p:sp>
      <p:pic>
        <p:nvPicPr>
          <p:cNvPr id="13317" name="Picture 5" descr="structur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484313"/>
            <a:ext cx="6478587" cy="4297362"/>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214282" y="3571876"/>
            <a:ext cx="3357586" cy="1231106"/>
          </a:xfrm>
          <a:prstGeom prst="rect">
            <a:avLst/>
          </a:prstGeom>
          <a:noFill/>
        </p:spPr>
        <p:txBody>
          <a:bodyPr wrap="square" rtlCol="0">
            <a:spAutoFit/>
          </a:bodyPr>
          <a:lstStyle/>
          <a:p>
            <a:r>
              <a:rPr lang="en-US" altLang="zh-TW" sz="2000" b="1" dirty="0" smtClean="0"/>
              <a:t>Multi-Ports Selection: </a:t>
            </a:r>
          </a:p>
          <a:p>
            <a:r>
              <a:rPr lang="en-US" altLang="zh-TW" b="1" dirty="0" smtClean="0"/>
              <a:t>MDC-711</a:t>
            </a:r>
            <a:r>
              <a:rPr lang="en-US" altLang="zh-TW" dirty="0" smtClean="0"/>
              <a:t>: 1x RS-232, 1x RS-485</a:t>
            </a:r>
          </a:p>
          <a:p>
            <a:r>
              <a:rPr lang="en-US" altLang="zh-TW" b="1" dirty="0" smtClean="0"/>
              <a:t>MDC-714</a:t>
            </a:r>
            <a:r>
              <a:rPr lang="en-US" altLang="zh-TW" dirty="0" smtClean="0"/>
              <a:t>: 1x RS-232, 4x RS-485</a:t>
            </a:r>
          </a:p>
          <a:p>
            <a:r>
              <a:rPr lang="en-US" altLang="zh-TW" b="1" dirty="0" smtClean="0"/>
              <a:t>MDC-741</a:t>
            </a:r>
            <a:r>
              <a:rPr lang="en-US" altLang="zh-TW" dirty="0" smtClean="0"/>
              <a:t>: 4x RS-232, 1x RS-485</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922114"/>
          </a:xfrm>
        </p:spPr>
        <p:txBody>
          <a:bodyPr/>
          <a:lstStyle/>
          <a:p>
            <a:endParaRPr lang="zh-TW" altLang="en-US" smtClean="0"/>
          </a:p>
        </p:txBody>
      </p:sp>
      <p:sp>
        <p:nvSpPr>
          <p:cNvPr id="4099" name="Rectangle 3"/>
          <p:cNvSpPr>
            <a:spLocks noGrp="1" noChangeArrowheads="1"/>
          </p:cNvSpPr>
          <p:nvPr>
            <p:ph type="body" idx="1"/>
          </p:nvPr>
        </p:nvSpPr>
        <p:spPr>
          <a:xfrm>
            <a:off x="357188" y="2000250"/>
            <a:ext cx="8229600" cy="3214688"/>
          </a:xfrm>
        </p:spPr>
        <p:txBody>
          <a:bodyPr/>
          <a:lstStyle/>
          <a:p>
            <a:pPr>
              <a:defRPr/>
            </a:pPr>
            <a:endParaRPr lang="en-US" altLang="zh-TW" dirty="0" smtClean="0">
              <a:latin typeface="+mj-lt"/>
            </a:endParaRPr>
          </a:p>
          <a:p>
            <a:pPr algn="ctr">
              <a:buFontTx/>
              <a:buNone/>
              <a:defRPr/>
            </a:pPr>
            <a:r>
              <a:rPr lang="en-US" altLang="zh-TW" sz="4400" dirty="0" smtClean="0">
                <a:latin typeface="+mj-lt"/>
              </a:rPr>
              <a:t>Similar Products in The Market</a:t>
            </a:r>
            <a:endParaRPr lang="en-US" altLang="zh-TW" dirty="0" smtClean="0">
              <a:latin typeface="+mj-lt"/>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52"/>
            <a:ext cx="8229600" cy="922114"/>
          </a:xfrm>
        </p:spPr>
        <p:txBody>
          <a:bodyPr/>
          <a:lstStyle/>
          <a:p>
            <a:r>
              <a:rPr lang="en-US" altLang="zh-TW" dirty="0"/>
              <a:t>Similar Products</a:t>
            </a:r>
            <a:endParaRPr lang="zh-TW" altLang="en-US" dirty="0"/>
          </a:p>
        </p:txBody>
      </p:sp>
      <p:sp>
        <p:nvSpPr>
          <p:cNvPr id="13314" name="AutoShape 2" descr="「獎章」的圖片搜尋結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grpSp>
        <p:nvGrpSpPr>
          <p:cNvPr id="3" name="群組 2"/>
          <p:cNvGrpSpPr/>
          <p:nvPr/>
        </p:nvGrpSpPr>
        <p:grpSpPr>
          <a:xfrm>
            <a:off x="179512" y="1628800"/>
            <a:ext cx="8589640" cy="4669698"/>
            <a:chOff x="179512" y="1916833"/>
            <a:chExt cx="8589640" cy="4669698"/>
          </a:xfrm>
        </p:grpSpPr>
        <p:graphicFrame>
          <p:nvGraphicFramePr>
            <p:cNvPr id="4" name="內容版面配置區 3"/>
            <p:cNvGraphicFramePr>
              <a:graphicFrameLocks/>
            </p:cNvGraphicFramePr>
            <p:nvPr>
              <p:extLst>
                <p:ext uri="{D42A27DB-BD31-4B8C-83A1-F6EECF244321}">
                  <p14:modId xmlns:p14="http://schemas.microsoft.com/office/powerpoint/2010/main" val="2061452728"/>
                </p:ext>
              </p:extLst>
            </p:nvPr>
          </p:nvGraphicFramePr>
          <p:xfrm>
            <a:off x="179512" y="1916833"/>
            <a:ext cx="8589640" cy="4669698"/>
          </p:xfrm>
          <a:graphic>
            <a:graphicData uri="http://schemas.openxmlformats.org/drawingml/2006/table">
              <a:tbl>
                <a:tblPr firstRow="1" bandRow="1">
                  <a:tableStyleId>{5940675A-B579-460E-94D1-54222C63F5DA}</a:tableStyleId>
                </a:tblPr>
                <a:tblGrid>
                  <a:gridCol w="1359800"/>
                  <a:gridCol w="1596287"/>
                  <a:gridCol w="1796441"/>
                  <a:gridCol w="2016224"/>
                  <a:gridCol w="1820888"/>
                </a:tblGrid>
                <a:tr h="397288">
                  <a:tc>
                    <a:txBody>
                      <a:bodyPr/>
                      <a:lstStyle/>
                      <a:p>
                        <a:r>
                          <a:rPr lang="en-US" altLang="zh-TW" sz="1600" b="1" dirty="0" smtClean="0"/>
                          <a:t>Item</a:t>
                        </a:r>
                        <a:endParaRPr lang="zh-TW" altLang="en-US" sz="1600" b="1" dirty="0"/>
                      </a:p>
                    </a:txBody>
                    <a:tcPr/>
                  </a:tc>
                  <a:tc>
                    <a:txBody>
                      <a:bodyPr/>
                      <a:lstStyle/>
                      <a:p>
                        <a:r>
                          <a:rPr lang="en-US" altLang="zh-TW" sz="1600" b="1" dirty="0" smtClean="0"/>
                          <a:t>MDC-700 Series</a:t>
                        </a:r>
                        <a:endParaRPr lang="zh-TW" altLang="en-US" sz="1600" b="1" dirty="0"/>
                      </a:p>
                    </a:txBody>
                    <a:tcPr/>
                  </a:tc>
                  <a:tc>
                    <a:txBody>
                      <a:bodyPr/>
                      <a:lstStyle/>
                      <a:p>
                        <a:r>
                          <a:rPr lang="en-US" altLang="zh-TW" sz="1600" b="1" dirty="0" err="1" smtClean="0"/>
                          <a:t>MGate</a:t>
                        </a:r>
                        <a:r>
                          <a:rPr lang="en-US" altLang="zh-TW" sz="1600" b="1" baseline="0" dirty="0" smtClean="0"/>
                          <a:t> 5150</a:t>
                        </a:r>
                        <a:endParaRPr lang="zh-TW" altLang="en-US" sz="1600" b="1" dirty="0"/>
                      </a:p>
                    </a:txBody>
                    <a:tcPr/>
                  </a:tc>
                  <a:tc>
                    <a:txBody>
                      <a:bodyPr/>
                      <a:lstStyle/>
                      <a:p>
                        <a:r>
                          <a:rPr lang="en-US" altLang="zh-TW" sz="1600" b="1" dirty="0" smtClean="0"/>
                          <a:t>MBDC-200</a:t>
                        </a:r>
                        <a:endParaRPr lang="zh-TW" altLang="en-US" sz="1600" b="1" dirty="0"/>
                      </a:p>
                    </a:txBody>
                    <a:tcPr/>
                  </a:tc>
                  <a:tc>
                    <a:txBody>
                      <a:bodyPr/>
                      <a:lstStyle/>
                      <a:p>
                        <a:r>
                          <a:rPr lang="en-US" altLang="zh-TW" sz="1600" b="1" dirty="0" smtClean="0"/>
                          <a:t>DC-100</a:t>
                        </a:r>
                        <a:endParaRPr lang="zh-TW" altLang="en-US" sz="1600" b="1" dirty="0"/>
                      </a:p>
                    </a:txBody>
                    <a:tcPr/>
                  </a:tc>
                </a:tr>
                <a:tr h="250783">
                  <a:tc>
                    <a:txBody>
                      <a:bodyPr/>
                      <a:lstStyle/>
                      <a:p>
                        <a:r>
                          <a:rPr lang="en-US" altLang="zh-TW" sz="1400" dirty="0" smtClean="0"/>
                          <a:t>Company</a:t>
                        </a:r>
                        <a:endParaRPr lang="zh-TW" altLang="en-US" sz="1400" dirty="0"/>
                      </a:p>
                    </a:txBody>
                    <a:tcPr/>
                  </a:tc>
                  <a:tc>
                    <a:txBody>
                      <a:bodyPr/>
                      <a:lstStyle/>
                      <a:p>
                        <a:r>
                          <a:rPr lang="en-US" altLang="zh-TW" sz="1400" dirty="0" smtClean="0">
                            <a:hlinkClick r:id="rId3"/>
                          </a:rPr>
                          <a:t>www.icpdas.com</a:t>
                        </a:r>
                        <a:endParaRPr lang="zh-TW" altLang="en-US" sz="1400" dirty="0"/>
                      </a:p>
                    </a:txBody>
                    <a:tcPr/>
                  </a:tc>
                  <a:tc>
                    <a:txBody>
                      <a:bodyPr/>
                      <a:lstStyle/>
                      <a:p>
                        <a:r>
                          <a:rPr lang="en-US" altLang="zh-TW" sz="1400" dirty="0" smtClean="0">
                            <a:hlinkClick r:id="rId4"/>
                          </a:rPr>
                          <a:t>www.moxa.com</a:t>
                        </a:r>
                        <a:endParaRPr lang="zh-TW" altLang="en-US" sz="1400" dirty="0"/>
                      </a:p>
                    </a:txBody>
                    <a:tcPr/>
                  </a:tc>
                  <a:tc>
                    <a:txBody>
                      <a:bodyPr/>
                      <a:lstStyle/>
                      <a:p>
                        <a:r>
                          <a:rPr lang="en-US" altLang="zh-TW" sz="1400" dirty="0" smtClean="0">
                            <a:hlinkClick r:id="rId5"/>
                          </a:rPr>
                          <a:t>www.proconx.com</a:t>
                        </a:r>
                        <a:endParaRPr lang="zh-TW" altLang="en-US" sz="1400" dirty="0"/>
                      </a:p>
                    </a:txBody>
                    <a:tcPr/>
                  </a:tc>
                  <a:tc>
                    <a:txBody>
                      <a:bodyPr/>
                      <a:lstStyle/>
                      <a:p>
                        <a:r>
                          <a:rPr lang="en-US" altLang="zh-TW" sz="1400" dirty="0" smtClean="0">
                            <a:hlinkClick r:id="rId6"/>
                          </a:rPr>
                          <a:t>www.scanlink.com</a:t>
                        </a:r>
                        <a:endParaRPr lang="zh-TW" altLang="en-US" sz="1400" dirty="0"/>
                      </a:p>
                    </a:txBody>
                    <a:tcPr/>
                  </a:tc>
                </a:tr>
                <a:tr h="555115">
                  <a:tc>
                    <a:txBody>
                      <a:bodyPr/>
                      <a:lstStyle/>
                      <a:p>
                        <a:r>
                          <a:rPr lang="en-US" altLang="zh-TW" sz="1400" dirty="0" smtClean="0"/>
                          <a:t>Configuration Tool</a:t>
                        </a:r>
                        <a:endParaRPr lang="zh-TW" altLang="en-US" sz="1400" dirty="0"/>
                      </a:p>
                    </a:txBody>
                    <a:tcPr/>
                  </a:tc>
                  <a:tc>
                    <a:txBody>
                      <a:bodyPr/>
                      <a:lstStyle/>
                      <a:p>
                        <a:r>
                          <a:rPr lang="en-US" altLang="zh-TW" sz="1400" dirty="0" smtClean="0"/>
                          <a:t>Web </a:t>
                        </a:r>
                        <a:endParaRPr lang="zh-TW" altLang="en-US" sz="1400" dirty="0"/>
                      </a:p>
                    </a:txBody>
                    <a:tcPr/>
                  </a:tc>
                  <a:tc>
                    <a:txBody>
                      <a:bodyPr/>
                      <a:lstStyle/>
                      <a:p>
                        <a:r>
                          <a:rPr lang="en-US" altLang="zh-TW" sz="1400" dirty="0" smtClean="0"/>
                          <a:t>Web, Utility</a:t>
                        </a:r>
                        <a:endParaRPr lang="zh-TW" altLang="en-US" sz="1400" dirty="0"/>
                      </a:p>
                    </a:txBody>
                    <a:tcPr/>
                  </a:tc>
                  <a:tc>
                    <a:txBody>
                      <a:bodyPr/>
                      <a:lstStyle/>
                      <a:p>
                        <a:r>
                          <a:rPr lang="en-US" altLang="zh-TW" sz="1400" dirty="0" smtClean="0"/>
                          <a:t>Web</a:t>
                        </a:r>
                        <a:endParaRPr lang="zh-TW" altLang="en-US" sz="1400" dirty="0"/>
                      </a:p>
                    </a:txBody>
                    <a:tcPr/>
                  </a:tc>
                  <a:tc>
                    <a:txBody>
                      <a:bodyPr/>
                      <a:lstStyle/>
                      <a:p>
                        <a:r>
                          <a:rPr lang="en-US" altLang="zh-TW" sz="1400" dirty="0" smtClean="0"/>
                          <a:t>Utility</a:t>
                        </a:r>
                        <a:endParaRPr lang="zh-TW" altLang="en-US" sz="1400" dirty="0"/>
                      </a:p>
                    </a:txBody>
                    <a:tcPr/>
                  </a:tc>
                </a:tr>
                <a:tr h="397288">
                  <a:tc>
                    <a:txBody>
                      <a:bodyPr/>
                      <a:lstStyle/>
                      <a:p>
                        <a:r>
                          <a:rPr lang="en-US" altLang="zh-TW" sz="1400" dirty="0" smtClean="0"/>
                          <a:t>COM port</a:t>
                        </a:r>
                        <a:endParaRPr lang="zh-TW" altLang="en-US" sz="1400" dirty="0"/>
                      </a:p>
                    </a:txBody>
                    <a:tcPr/>
                  </a:tc>
                  <a:tc>
                    <a:txBody>
                      <a:bodyPr/>
                      <a:lstStyle/>
                      <a:p>
                        <a:r>
                          <a:rPr lang="en-US" altLang="zh-TW" sz="1400" dirty="0" smtClean="0"/>
                          <a:t>2~5</a:t>
                        </a:r>
                        <a:endParaRPr lang="zh-TW" altLang="en-US" sz="1400" dirty="0"/>
                      </a:p>
                    </a:txBody>
                    <a:tcPr/>
                  </a:tc>
                  <a:tc>
                    <a:txBody>
                      <a:bodyPr/>
                      <a:lstStyle/>
                      <a:p>
                        <a:r>
                          <a:rPr lang="en-US" altLang="zh-TW" sz="1400" dirty="0" smtClean="0"/>
                          <a:t>1</a:t>
                        </a:r>
                        <a:endParaRPr lang="zh-TW" altLang="en-US" sz="1400" dirty="0"/>
                      </a:p>
                    </a:txBody>
                    <a:tcPr/>
                  </a:tc>
                  <a:tc>
                    <a:txBody>
                      <a:bodyPr/>
                      <a:lstStyle/>
                      <a:p>
                        <a:r>
                          <a:rPr lang="en-US" altLang="zh-TW" sz="1400" dirty="0" smtClean="0"/>
                          <a:t>2</a:t>
                        </a:r>
                        <a:endParaRPr lang="zh-TW" altLang="en-US" sz="1400" dirty="0"/>
                      </a:p>
                    </a:txBody>
                    <a:tcPr/>
                  </a:tc>
                  <a:tc>
                    <a:txBody>
                      <a:bodyPr/>
                      <a:lstStyle/>
                      <a:p>
                        <a:r>
                          <a:rPr lang="en-US" altLang="zh-TW" sz="1400" dirty="0" smtClean="0"/>
                          <a:t>4 (2xRS-232,</a:t>
                        </a:r>
                        <a:r>
                          <a:rPr lang="en-US" altLang="zh-TW" sz="1400" baseline="0" dirty="0" smtClean="0"/>
                          <a:t>2x RS-485)</a:t>
                        </a:r>
                        <a:endParaRPr lang="zh-TW" altLang="en-US" sz="1400" dirty="0"/>
                      </a:p>
                    </a:txBody>
                    <a:tcPr/>
                  </a:tc>
                </a:tr>
                <a:tr h="341252">
                  <a:tc>
                    <a:txBody>
                      <a:bodyPr/>
                      <a:lstStyle/>
                      <a:p>
                        <a:r>
                          <a:rPr lang="en-US" altLang="zh-TW" sz="1400" dirty="0" smtClean="0"/>
                          <a:t>Modbus Commands</a:t>
                        </a:r>
                        <a:endParaRPr lang="zh-TW" altLang="en-US" sz="1400" dirty="0"/>
                      </a:p>
                    </a:txBody>
                    <a:tcPr/>
                  </a:tc>
                  <a:tc>
                    <a:txBody>
                      <a:bodyPr/>
                      <a:lstStyle/>
                      <a:p>
                        <a:r>
                          <a:rPr lang="en-US" altLang="zh-TW" sz="1400" dirty="0" smtClean="0"/>
                          <a:t>240</a:t>
                        </a:r>
                        <a:endParaRPr lang="zh-TW" altLang="en-US" sz="1400" dirty="0"/>
                      </a:p>
                    </a:txBody>
                    <a:tcPr/>
                  </a:tc>
                  <a:tc>
                    <a:txBody>
                      <a:bodyPr/>
                      <a:lstStyle/>
                      <a:p>
                        <a:r>
                          <a:rPr lang="en-US" altLang="zh-TW" sz="1400" dirty="0" smtClean="0"/>
                          <a:t>100</a:t>
                        </a:r>
                        <a:endParaRPr lang="zh-TW" altLang="en-US" sz="1400" dirty="0"/>
                      </a:p>
                    </a:txBody>
                    <a:tcPr/>
                  </a:tc>
                  <a:tc>
                    <a:txBody>
                      <a:bodyPr/>
                      <a:lstStyle/>
                      <a:p>
                        <a:r>
                          <a:rPr lang="en-US" altLang="zh-TW" sz="1400" dirty="0" smtClean="0"/>
                          <a:t>Not mentioned</a:t>
                        </a:r>
                        <a:endParaRPr lang="zh-TW" altLang="en-US" sz="1400" dirty="0"/>
                      </a:p>
                    </a:txBody>
                    <a:tcPr/>
                  </a:tc>
                  <a:tc>
                    <a:txBody>
                      <a:bodyPr/>
                      <a:lstStyle/>
                      <a:p>
                        <a:r>
                          <a:rPr lang="en-US" altLang="zh-TW" sz="1400" dirty="0" smtClean="0"/>
                          <a:t>Not mentioned</a:t>
                        </a:r>
                        <a:endParaRPr lang="zh-TW" altLang="en-US" sz="1400" dirty="0"/>
                      </a:p>
                    </a:txBody>
                    <a:tcPr/>
                  </a:tc>
                </a:tr>
                <a:tr h="783692">
                  <a:tc>
                    <a:txBody>
                      <a:bodyPr/>
                      <a:lstStyle/>
                      <a:p>
                        <a:r>
                          <a:rPr lang="en-US" altLang="zh-TW" sz="1400" dirty="0" smtClean="0"/>
                          <a:t>Memory</a:t>
                        </a:r>
                        <a:r>
                          <a:rPr lang="en-US" altLang="zh-TW" sz="1400" baseline="0" dirty="0" smtClean="0"/>
                          <a:t> Size</a:t>
                        </a:r>
                        <a:endParaRPr lang="zh-TW" altLang="en-US" sz="1400" dirty="0"/>
                      </a:p>
                    </a:txBody>
                    <a:tcPr/>
                  </a:tc>
                  <a:tc>
                    <a:txBody>
                      <a:bodyPr/>
                      <a:lstStyle/>
                      <a:p>
                        <a:r>
                          <a:rPr lang="en-US" altLang="zh-TW" sz="1400" dirty="0" smtClean="0"/>
                          <a:t>9600 registers</a:t>
                        </a:r>
                        <a:r>
                          <a:rPr lang="en-US" altLang="zh-TW" sz="1400" baseline="0" dirty="0" smtClean="0"/>
                          <a:t> for each table of AI, AO, DI, DO</a:t>
                        </a:r>
                        <a:endParaRPr lang="zh-TW" altLang="en-US" sz="1400" dirty="0"/>
                      </a:p>
                    </a:txBody>
                    <a:tcPr/>
                  </a:tc>
                  <a:tc>
                    <a:txBody>
                      <a:bodyPr/>
                      <a:lstStyle/>
                      <a:p>
                        <a:r>
                          <a:rPr lang="en-US" altLang="zh-TW" sz="1400" dirty="0" smtClean="0"/>
                          <a:t>2048 input</a:t>
                        </a:r>
                        <a:r>
                          <a:rPr lang="en-US" altLang="zh-TW" sz="1400" baseline="0" dirty="0" smtClean="0"/>
                          <a:t> bytes </a:t>
                        </a:r>
                        <a:r>
                          <a:rPr lang="en-US" altLang="zh-TW" sz="1400" dirty="0" smtClean="0"/>
                          <a:t>&amp; 2048 output bytes</a:t>
                        </a:r>
                        <a:endParaRPr lang="zh-TW" altLang="en-US" sz="1400" dirty="0"/>
                      </a:p>
                    </a:txBody>
                    <a:tcPr/>
                  </a:tc>
                  <a:tc>
                    <a:txBody>
                      <a:bodyPr/>
                      <a:lstStyle/>
                      <a:p>
                        <a:r>
                          <a:rPr lang="en-US" altLang="zh-TW" sz="1400" dirty="0" smtClean="0"/>
                          <a:t>8000</a:t>
                        </a:r>
                        <a:r>
                          <a:rPr lang="en-US" altLang="zh-TW" sz="1400" baseline="0" dirty="0" smtClean="0"/>
                          <a:t> bytes for all table</a:t>
                        </a:r>
                        <a:endParaRPr lang="zh-TW" altLang="en-US" sz="1400" dirty="0"/>
                      </a:p>
                    </a:txBody>
                    <a:tcPr/>
                  </a:tc>
                  <a:tc>
                    <a:txBody>
                      <a:bodyPr/>
                      <a:lstStyle/>
                      <a:p>
                        <a:r>
                          <a:rPr lang="en-US" altLang="zh-TW" sz="1400" dirty="0" smtClean="0"/>
                          <a:t>500</a:t>
                        </a:r>
                        <a:r>
                          <a:rPr lang="en-US" altLang="zh-TW" sz="1400" baseline="0" dirty="0" smtClean="0"/>
                          <a:t> register for all table</a:t>
                        </a:r>
                        <a:endParaRPr lang="zh-TW" altLang="en-US" sz="1400" dirty="0"/>
                      </a:p>
                    </a:txBody>
                    <a:tcPr/>
                  </a:tc>
                </a:tr>
                <a:tr h="1076104">
                  <a:tc>
                    <a:txBody>
                      <a:bodyPr/>
                      <a:lstStyle/>
                      <a:p>
                        <a:r>
                          <a:rPr lang="en-US" altLang="zh-TW" sz="1400" dirty="0" smtClean="0"/>
                          <a:t>Status</a:t>
                        </a:r>
                        <a:r>
                          <a:rPr lang="en-US" altLang="zh-TW" sz="1400" baseline="0" dirty="0" smtClean="0"/>
                          <a:t> of communication result</a:t>
                        </a:r>
                        <a:endParaRPr lang="zh-TW" altLang="en-US" sz="1400" dirty="0"/>
                      </a:p>
                    </a:txBody>
                    <a:tcPr/>
                  </a:tc>
                  <a:tc>
                    <a:txBody>
                      <a:bodyPr/>
                      <a:lstStyle/>
                      <a:p>
                        <a:r>
                          <a:rPr lang="en-US" altLang="zh-TW" sz="1400" dirty="0" smtClean="0"/>
                          <a:t>Shown</a:t>
                        </a:r>
                        <a:r>
                          <a:rPr lang="en-US" altLang="zh-TW" sz="1400" baseline="0" dirty="0" smtClean="0"/>
                          <a:t> on web page for each definition</a:t>
                        </a:r>
                      </a:p>
                      <a:p>
                        <a:r>
                          <a:rPr lang="en-US" altLang="zh-TW" sz="1400" baseline="0" dirty="0" smtClean="0">
                            <a:sym typeface="Wingdings" panose="05000000000000000000" pitchFamily="2" charset="2"/>
                          </a:rPr>
                          <a:t> </a:t>
                        </a:r>
                        <a:r>
                          <a:rPr lang="en-US" altLang="zh-TW" sz="1400" baseline="0" dirty="0" smtClean="0">
                            <a:solidFill>
                              <a:srgbClr val="0000FF"/>
                            </a:solidFill>
                            <a:sym typeface="Wingdings" panose="05000000000000000000" pitchFamily="2" charset="2"/>
                          </a:rPr>
                          <a:t>Easy to read and diagnose</a:t>
                        </a:r>
                        <a:endParaRPr lang="zh-TW" altLang="en-US" sz="1400" dirty="0">
                          <a:solidFill>
                            <a:srgbClr val="0000FF"/>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400" dirty="0" smtClean="0"/>
                          <a:t>Counter for error events</a:t>
                        </a:r>
                      </a:p>
                    </a:txBody>
                    <a:tcPr/>
                  </a:tc>
                  <a:tc>
                    <a:txBody>
                      <a:bodyPr/>
                      <a:lstStyle/>
                      <a:p>
                        <a:r>
                          <a:rPr lang="en-US" altLang="zh-TW" sz="1400" dirty="0" smtClean="0"/>
                          <a:t>Counter for error events</a:t>
                        </a:r>
                      </a:p>
                    </a:txBody>
                    <a:tcPr/>
                  </a:tc>
                  <a:tc>
                    <a:txBody>
                      <a:bodyPr/>
                      <a:lstStyle/>
                      <a:p>
                        <a:r>
                          <a:rPr lang="en-US" altLang="zh-TW" sz="1400" dirty="0" smtClean="0"/>
                          <a:t>Not mentioned</a:t>
                        </a:r>
                        <a:endParaRPr lang="zh-TW" altLang="en-US" sz="1400" dirty="0"/>
                      </a:p>
                    </a:txBody>
                    <a:tcPr/>
                  </a:tc>
                </a:tr>
                <a:tr h="555115">
                  <a:tc>
                    <a:txBody>
                      <a:bodyPr/>
                      <a:lstStyle/>
                      <a:p>
                        <a:r>
                          <a:rPr lang="en-US" altLang="zh-TW" sz="1400" dirty="0" smtClean="0"/>
                          <a:t>Configuration Import/Export</a:t>
                        </a:r>
                        <a:endParaRPr lang="zh-TW" altLang="en-US" sz="1400" dirty="0"/>
                      </a:p>
                    </a:txBody>
                    <a:tcPr/>
                  </a:tc>
                  <a:tc>
                    <a:txBody>
                      <a:bodyPr/>
                      <a:lstStyle/>
                      <a:p>
                        <a:r>
                          <a:rPr lang="en-US" altLang="zh-TW" sz="1400" dirty="0" smtClean="0"/>
                          <a:t>Yes</a:t>
                        </a:r>
                        <a:endParaRPr lang="zh-TW" altLang="en-US" sz="1400" dirty="0"/>
                      </a:p>
                    </a:txBody>
                    <a:tcPr/>
                  </a:tc>
                  <a:tc>
                    <a:txBody>
                      <a:bodyPr/>
                      <a:lstStyle/>
                      <a:p>
                        <a:r>
                          <a:rPr lang="en-US" altLang="zh-TW" sz="1400" dirty="0" smtClean="0"/>
                          <a:t>Yes</a:t>
                        </a:r>
                        <a:endParaRPr lang="zh-TW" altLang="en-US" sz="1400" dirty="0"/>
                      </a:p>
                    </a:txBody>
                    <a:tcPr/>
                  </a:tc>
                  <a:tc>
                    <a:txBody>
                      <a:bodyPr/>
                      <a:lstStyle/>
                      <a:p>
                        <a:r>
                          <a:rPr lang="en-US" altLang="zh-TW" sz="1400" dirty="0" smtClean="0"/>
                          <a:t>Yes</a:t>
                        </a:r>
                        <a:endParaRPr lang="zh-TW" altLang="en-US" sz="1400" dirty="0"/>
                      </a:p>
                    </a:txBody>
                    <a:tcPr/>
                  </a:tc>
                  <a:tc>
                    <a:txBody>
                      <a:bodyPr/>
                      <a:lstStyle/>
                      <a:p>
                        <a:r>
                          <a:rPr lang="en-US" altLang="zh-TW" sz="1400" dirty="0" smtClean="0"/>
                          <a:t>Not mentioned</a:t>
                        </a:r>
                        <a:endParaRPr lang="zh-TW" altLang="en-US" sz="1400" dirty="0"/>
                      </a:p>
                    </a:txBody>
                    <a:tcPr/>
                  </a:tc>
                </a:tr>
              </a:tbl>
            </a:graphicData>
          </a:graphic>
        </p:graphicFrame>
        <p:sp>
          <p:nvSpPr>
            <p:cNvPr id="13316" name="Rectangle 4"/>
            <p:cNvSpPr>
              <a:spLocks noChangeArrowheads="1"/>
            </p:cNvSpPr>
            <p:nvPr/>
          </p:nvSpPr>
          <p:spPr bwMode="auto">
            <a:xfrm>
              <a:off x="2272922" y="3003049"/>
              <a:ext cx="4285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000" b="1" i="0" u="none" strike="noStrike" cap="none" normalizeH="0" baseline="0" dirty="0" smtClean="0">
                  <a:ln>
                    <a:noFill/>
                  </a:ln>
                  <a:solidFill>
                    <a:srgbClr val="FF0000"/>
                  </a:solidFill>
                  <a:effectLst/>
                  <a:latin typeface="Tahoma" pitchFamily="34" charset="0"/>
                  <a:ea typeface="新細明體" pitchFamily="18" charset="-120"/>
                  <a:cs typeface="Tahoma" pitchFamily="34" charset="0"/>
                  <a:sym typeface="Wingdings" pitchFamily="2" charset="2"/>
                </a:rPr>
                <a:t></a:t>
              </a:r>
            </a:p>
          </p:txBody>
        </p:sp>
        <p:sp>
          <p:nvSpPr>
            <p:cNvPr id="12" name="Rectangle 4"/>
            <p:cNvSpPr>
              <a:spLocks noChangeArrowheads="1"/>
            </p:cNvSpPr>
            <p:nvPr/>
          </p:nvSpPr>
          <p:spPr bwMode="auto">
            <a:xfrm>
              <a:off x="2316233" y="3501008"/>
              <a:ext cx="4285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000" b="1" i="0" u="none" strike="noStrike" cap="none" normalizeH="0" baseline="0" dirty="0" smtClean="0">
                  <a:ln>
                    <a:noFill/>
                  </a:ln>
                  <a:solidFill>
                    <a:srgbClr val="FF0000"/>
                  </a:solidFill>
                  <a:effectLst/>
                  <a:latin typeface="Tahoma" pitchFamily="34" charset="0"/>
                  <a:ea typeface="新細明體" pitchFamily="18" charset="-120"/>
                  <a:cs typeface="Tahoma" pitchFamily="34" charset="0"/>
                  <a:sym typeface="Wingdings" pitchFamily="2" charset="2"/>
                </a:rPr>
                <a:t></a:t>
              </a:r>
            </a:p>
          </p:txBody>
        </p:sp>
        <p:sp>
          <p:nvSpPr>
            <p:cNvPr id="13" name="Rectangle 4"/>
            <p:cNvSpPr>
              <a:spLocks noChangeArrowheads="1"/>
            </p:cNvSpPr>
            <p:nvPr/>
          </p:nvSpPr>
          <p:spPr bwMode="auto">
            <a:xfrm>
              <a:off x="2701518" y="4786322"/>
              <a:ext cx="4285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000" b="1" i="0" u="none" strike="noStrike" cap="none" normalizeH="0" baseline="0" dirty="0" smtClean="0">
                  <a:ln>
                    <a:noFill/>
                  </a:ln>
                  <a:solidFill>
                    <a:srgbClr val="FF0000"/>
                  </a:solidFill>
                  <a:effectLst/>
                  <a:latin typeface="Tahoma" pitchFamily="34" charset="0"/>
                  <a:ea typeface="新細明體" pitchFamily="18" charset="-120"/>
                  <a:cs typeface="Tahoma" pitchFamily="34" charset="0"/>
                  <a:sym typeface="Wingdings" pitchFamily="2" charset="2"/>
                </a:rPr>
                <a:t></a:t>
              </a:r>
            </a:p>
          </p:txBody>
        </p:sp>
        <p:sp>
          <p:nvSpPr>
            <p:cNvPr id="14" name="Rectangle 4"/>
            <p:cNvSpPr>
              <a:spLocks noChangeArrowheads="1"/>
            </p:cNvSpPr>
            <p:nvPr/>
          </p:nvSpPr>
          <p:spPr bwMode="auto">
            <a:xfrm>
              <a:off x="2638312" y="5877272"/>
              <a:ext cx="4285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000" b="1" i="0" u="none" strike="noStrike" cap="none" normalizeH="0" baseline="0" dirty="0" smtClean="0">
                  <a:ln>
                    <a:noFill/>
                  </a:ln>
                  <a:solidFill>
                    <a:srgbClr val="FF0000"/>
                  </a:solidFill>
                  <a:effectLst/>
                  <a:latin typeface="Tahoma" pitchFamily="34" charset="0"/>
                  <a:ea typeface="新細明體" pitchFamily="18" charset="-120"/>
                  <a:cs typeface="Tahoma" pitchFamily="34" charset="0"/>
                  <a:sym typeface="Wingdings" pitchFamily="2" charset="2"/>
                </a:rPr>
                <a:t></a:t>
              </a:r>
            </a:p>
          </p:txBody>
        </p:sp>
        <p:sp>
          <p:nvSpPr>
            <p:cNvPr id="15" name="Rectangle 4"/>
            <p:cNvSpPr>
              <a:spLocks noChangeArrowheads="1"/>
            </p:cNvSpPr>
            <p:nvPr/>
          </p:nvSpPr>
          <p:spPr bwMode="auto">
            <a:xfrm>
              <a:off x="2339752" y="2505888"/>
              <a:ext cx="4285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000" b="1" i="0" u="none" strike="noStrike" cap="none" normalizeH="0" baseline="0" dirty="0" smtClean="0">
                  <a:ln>
                    <a:noFill/>
                  </a:ln>
                  <a:solidFill>
                    <a:srgbClr val="FF0000"/>
                  </a:solidFill>
                  <a:effectLst/>
                  <a:latin typeface="Tahoma" pitchFamily="34" charset="0"/>
                  <a:ea typeface="新細明體" pitchFamily="18" charset="-120"/>
                  <a:cs typeface="Tahoma" pitchFamily="34" charset="0"/>
                  <a:sym typeface="Wingdings" pitchFamily="2" charset="2"/>
                </a:rPr>
                <a:t></a:t>
              </a:r>
            </a:p>
          </p:txBody>
        </p:sp>
        <p:sp>
          <p:nvSpPr>
            <p:cNvPr id="16" name="Rectangle 4"/>
            <p:cNvSpPr>
              <a:spLocks noChangeArrowheads="1"/>
            </p:cNvSpPr>
            <p:nvPr/>
          </p:nvSpPr>
          <p:spPr bwMode="auto">
            <a:xfrm>
              <a:off x="4067944" y="2505888"/>
              <a:ext cx="4285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000" b="1" i="0" u="none" strike="noStrike" cap="none" normalizeH="0" baseline="0" dirty="0" smtClean="0">
                  <a:ln>
                    <a:noFill/>
                  </a:ln>
                  <a:solidFill>
                    <a:srgbClr val="FF0000"/>
                  </a:solidFill>
                  <a:effectLst/>
                  <a:latin typeface="Tahoma" pitchFamily="34" charset="0"/>
                  <a:ea typeface="新細明體" pitchFamily="18" charset="-120"/>
                  <a:cs typeface="Tahoma" pitchFamily="34" charset="0"/>
                  <a:sym typeface="Wingdings" pitchFamily="2" charset="2"/>
                </a:rPr>
                <a:t></a:t>
              </a:r>
            </a:p>
          </p:txBody>
        </p:sp>
        <p:sp>
          <p:nvSpPr>
            <p:cNvPr id="17" name="Rectangle 4"/>
            <p:cNvSpPr>
              <a:spLocks noChangeArrowheads="1"/>
            </p:cNvSpPr>
            <p:nvPr/>
          </p:nvSpPr>
          <p:spPr bwMode="auto">
            <a:xfrm>
              <a:off x="5437822" y="2509208"/>
              <a:ext cx="4285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000" b="1" i="0" u="none" strike="noStrike" cap="none" normalizeH="0" baseline="0" dirty="0" smtClean="0">
                  <a:ln>
                    <a:noFill/>
                  </a:ln>
                  <a:solidFill>
                    <a:srgbClr val="FF0000"/>
                  </a:solidFill>
                  <a:effectLst/>
                  <a:latin typeface="Tahoma" pitchFamily="34" charset="0"/>
                  <a:ea typeface="新細明體" pitchFamily="18" charset="-120"/>
                  <a:cs typeface="Tahoma" pitchFamily="34" charset="0"/>
                  <a:sym typeface="Wingdings" pitchFamily="2" charset="2"/>
                </a:rPr>
                <a:t></a:t>
              </a:r>
            </a:p>
          </p:txBody>
        </p:sp>
        <p:sp>
          <p:nvSpPr>
            <p:cNvPr id="19" name="Rectangle 4"/>
            <p:cNvSpPr>
              <a:spLocks noChangeArrowheads="1"/>
            </p:cNvSpPr>
            <p:nvPr/>
          </p:nvSpPr>
          <p:spPr bwMode="auto">
            <a:xfrm>
              <a:off x="2701518" y="4208894"/>
              <a:ext cx="4285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000" b="1" i="0" u="none" strike="noStrike" cap="none" normalizeH="0" baseline="0" dirty="0" smtClean="0">
                  <a:ln>
                    <a:noFill/>
                  </a:ln>
                  <a:solidFill>
                    <a:srgbClr val="FF0000"/>
                  </a:solidFill>
                  <a:effectLst/>
                  <a:latin typeface="Tahoma" pitchFamily="34" charset="0"/>
                  <a:ea typeface="新細明體" pitchFamily="18" charset="-120"/>
                  <a:cs typeface="Tahoma" pitchFamily="34" charset="0"/>
                  <a:sym typeface="Wingdings" pitchFamily="2" charset="2"/>
                </a:rPr>
                <a:t></a:t>
              </a:r>
            </a:p>
          </p:txBody>
        </p:sp>
        <p:sp>
          <p:nvSpPr>
            <p:cNvPr id="20" name="Rectangle 4"/>
            <p:cNvSpPr>
              <a:spLocks noChangeArrowheads="1"/>
            </p:cNvSpPr>
            <p:nvPr/>
          </p:nvSpPr>
          <p:spPr bwMode="auto">
            <a:xfrm>
              <a:off x="3639348" y="5877272"/>
              <a:ext cx="4285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000" b="1" i="0" u="none" strike="noStrike" cap="none" normalizeH="0" baseline="0" dirty="0" smtClean="0">
                  <a:ln>
                    <a:noFill/>
                  </a:ln>
                  <a:solidFill>
                    <a:srgbClr val="FF0000"/>
                  </a:solidFill>
                  <a:effectLst/>
                  <a:latin typeface="Tahoma" pitchFamily="34" charset="0"/>
                  <a:ea typeface="新細明體" pitchFamily="18" charset="-120"/>
                  <a:cs typeface="Tahoma" pitchFamily="34" charset="0"/>
                  <a:sym typeface="Wingdings" pitchFamily="2" charset="2"/>
                </a:rPr>
                <a:t></a:t>
              </a:r>
            </a:p>
          </p:txBody>
        </p:sp>
        <p:sp>
          <p:nvSpPr>
            <p:cNvPr id="21" name="Rectangle 4"/>
            <p:cNvSpPr>
              <a:spLocks noChangeArrowheads="1"/>
            </p:cNvSpPr>
            <p:nvPr/>
          </p:nvSpPr>
          <p:spPr bwMode="auto">
            <a:xfrm>
              <a:off x="5364088" y="5877272"/>
              <a:ext cx="4285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4000" b="1" i="0" u="none" strike="noStrike" cap="none" normalizeH="0" baseline="0" dirty="0" smtClean="0">
                  <a:ln>
                    <a:noFill/>
                  </a:ln>
                  <a:solidFill>
                    <a:srgbClr val="FF0000"/>
                  </a:solidFill>
                  <a:effectLst/>
                  <a:latin typeface="Tahoma" pitchFamily="34" charset="0"/>
                  <a:ea typeface="新細明體" pitchFamily="18" charset="-120"/>
                  <a:cs typeface="Tahoma" pitchFamily="34" charset="0"/>
                  <a:sym typeface="Wingdings" pitchFamily="2" charset="2"/>
                </a:rPr>
                <a:t></a:t>
              </a:r>
            </a:p>
          </p:txBody>
        </p:sp>
      </p:grpSp>
      <p:pic>
        <p:nvPicPr>
          <p:cNvPr id="5" name="圖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18999" y="1183376"/>
            <a:ext cx="393308" cy="872197"/>
          </a:xfrm>
          <a:prstGeom prst="rect">
            <a:avLst/>
          </a:prstGeom>
        </p:spPr>
      </p:pic>
      <p:pic>
        <p:nvPicPr>
          <p:cNvPr id="7" name="圖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8384" y="1057570"/>
            <a:ext cx="620119" cy="938213"/>
          </a:xfrm>
          <a:prstGeom prst="rect">
            <a:avLst/>
          </a:prstGeom>
        </p:spPr>
      </p:pic>
      <p:pic>
        <p:nvPicPr>
          <p:cNvPr id="18" name="圖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12660" y="1057570"/>
            <a:ext cx="433774" cy="989255"/>
          </a:xfrm>
          <a:prstGeom prst="rect">
            <a:avLst/>
          </a:prstGeom>
        </p:spPr>
      </p:pic>
      <p:pic>
        <p:nvPicPr>
          <p:cNvPr id="6" name="圖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7624" y="692696"/>
            <a:ext cx="807095" cy="926779"/>
          </a:xfrm>
          <a:prstGeom prst="rect">
            <a:avLst/>
          </a:prstGeom>
        </p:spPr>
      </p:pic>
    </p:spTree>
    <p:extLst>
      <p:ext uri="{BB962C8B-B14F-4D97-AF65-F5344CB8AC3E}">
        <p14:creationId xmlns:p14="http://schemas.microsoft.com/office/powerpoint/2010/main" val="60859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146" y="1476245"/>
            <a:ext cx="3491723" cy="27323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867281"/>
            <a:ext cx="3580945" cy="31822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標題 1"/>
          <p:cNvSpPr txBox="1">
            <a:spLocks/>
          </p:cNvSpPr>
          <p:nvPr/>
        </p:nvSpPr>
        <p:spPr>
          <a:xfrm>
            <a:off x="457200" y="274638"/>
            <a:ext cx="8229600" cy="92211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endParaRPr kumimoji="0" lang="zh-TW" altLang="en-US" dirty="0"/>
          </a:p>
        </p:txBody>
      </p:sp>
      <p:sp>
        <p:nvSpPr>
          <p:cNvPr id="6" name="標題 1"/>
          <p:cNvSpPr txBox="1">
            <a:spLocks/>
          </p:cNvSpPr>
          <p:nvPr/>
        </p:nvSpPr>
        <p:spPr>
          <a:xfrm>
            <a:off x="609600" y="427038"/>
            <a:ext cx="8229600" cy="92211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dirty="0"/>
              <a:t>Status of communication result</a:t>
            </a:r>
            <a:endParaRPr lang="zh-TW" altLang="en-US" dirty="0"/>
          </a:p>
        </p:txBody>
      </p:sp>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582" y="1044478"/>
            <a:ext cx="475411" cy="1054267"/>
          </a:xfrm>
          <a:prstGeom prst="rect">
            <a:avLst/>
          </a:prstGeom>
        </p:spPr>
      </p:pic>
      <p:pic>
        <p:nvPicPr>
          <p:cNvPr id="8" name="圖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3768" y="1023352"/>
            <a:ext cx="1152128" cy="1322976"/>
          </a:xfrm>
          <a:prstGeom prst="rect">
            <a:avLst/>
          </a:prstGeom>
        </p:spPr>
      </p:pic>
      <p:sp>
        <p:nvSpPr>
          <p:cNvPr id="9" name="文字方塊 8"/>
          <p:cNvSpPr txBox="1"/>
          <p:nvPr/>
        </p:nvSpPr>
        <p:spPr>
          <a:xfrm>
            <a:off x="785786" y="1500174"/>
            <a:ext cx="1857388" cy="369332"/>
          </a:xfrm>
          <a:prstGeom prst="rect">
            <a:avLst/>
          </a:prstGeom>
          <a:noFill/>
        </p:spPr>
        <p:txBody>
          <a:bodyPr wrap="square" rtlCol="0">
            <a:spAutoFit/>
          </a:bodyPr>
          <a:lstStyle/>
          <a:p>
            <a:r>
              <a:rPr lang="en-US" altLang="zh-TW" dirty="0" smtClean="0"/>
              <a:t>MDC-700</a:t>
            </a:r>
            <a:endParaRPr lang="zh-TW" altLang="en-US" dirty="0"/>
          </a:p>
        </p:txBody>
      </p:sp>
      <p:sp>
        <p:nvSpPr>
          <p:cNvPr id="10" name="文字方塊 9"/>
          <p:cNvSpPr txBox="1"/>
          <p:nvPr/>
        </p:nvSpPr>
        <p:spPr>
          <a:xfrm>
            <a:off x="5715008" y="1571612"/>
            <a:ext cx="1362508" cy="369332"/>
          </a:xfrm>
          <a:prstGeom prst="rect">
            <a:avLst/>
          </a:prstGeom>
          <a:noFill/>
        </p:spPr>
        <p:txBody>
          <a:bodyPr wrap="square" rtlCol="0">
            <a:spAutoFit/>
          </a:bodyPr>
          <a:lstStyle/>
          <a:p>
            <a:r>
              <a:rPr lang="en-US" altLang="zh-TW" dirty="0" smtClean="0"/>
              <a:t>MBDC-200</a:t>
            </a:r>
            <a:endParaRPr lang="zh-TW" altLang="en-US"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3351" y="4315755"/>
            <a:ext cx="4323311" cy="21358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0072" y="3462556"/>
            <a:ext cx="3714889" cy="24170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圖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25590" y="2420888"/>
            <a:ext cx="561210" cy="1279882"/>
          </a:xfrm>
          <a:prstGeom prst="rect">
            <a:avLst/>
          </a:prstGeom>
        </p:spPr>
      </p:pic>
      <p:sp>
        <p:nvSpPr>
          <p:cNvPr id="14" name="文字方塊 13"/>
          <p:cNvSpPr txBox="1"/>
          <p:nvPr/>
        </p:nvSpPr>
        <p:spPr>
          <a:xfrm>
            <a:off x="7668344" y="1943637"/>
            <a:ext cx="1362508" cy="369332"/>
          </a:xfrm>
          <a:prstGeom prst="rect">
            <a:avLst/>
          </a:prstGeom>
          <a:noFill/>
        </p:spPr>
        <p:txBody>
          <a:bodyPr wrap="square" rtlCol="0">
            <a:spAutoFit/>
          </a:bodyPr>
          <a:lstStyle/>
          <a:p>
            <a:r>
              <a:rPr lang="en-US" altLang="zh-TW" dirty="0" smtClean="0"/>
              <a:t>MGate5150</a:t>
            </a:r>
            <a:endParaRPr lang="zh-TW" altLang="en-US" dirty="0"/>
          </a:p>
        </p:txBody>
      </p:sp>
    </p:spTree>
    <p:extLst>
      <p:ext uri="{BB962C8B-B14F-4D97-AF65-F5344CB8AC3E}">
        <p14:creationId xmlns:p14="http://schemas.microsoft.com/office/powerpoint/2010/main" val="2668426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lstStyle/>
          <a:p>
            <a:r>
              <a:rPr lang="en-US" altLang="zh-TW" dirty="0" smtClean="0"/>
              <a:t>MDC-700 Selling Points</a:t>
            </a:r>
            <a:endParaRPr lang="zh-TW" altLang="en-US" dirty="0"/>
          </a:p>
        </p:txBody>
      </p:sp>
      <p:sp>
        <p:nvSpPr>
          <p:cNvPr id="3" name="內容版面配置區 2"/>
          <p:cNvSpPr>
            <a:spLocks noGrp="1"/>
          </p:cNvSpPr>
          <p:nvPr>
            <p:ph idx="1"/>
          </p:nvPr>
        </p:nvSpPr>
        <p:spPr>
          <a:xfrm>
            <a:off x="107504" y="1523925"/>
            <a:ext cx="8579296" cy="4857403"/>
          </a:xfrm>
        </p:spPr>
        <p:txBody>
          <a:bodyPr/>
          <a:lstStyle/>
          <a:p>
            <a:pPr lvl="0">
              <a:spcBef>
                <a:spcPts val="1200"/>
              </a:spcBef>
            </a:pPr>
            <a:r>
              <a:rPr lang="en-US" altLang="zh-TW" sz="2000" dirty="0" smtClean="0"/>
              <a:t>Speed up the time for reading from multiple </a:t>
            </a:r>
            <a:r>
              <a:rPr lang="en-US" altLang="zh-TW" sz="2000" dirty="0" err="1" smtClean="0"/>
              <a:t>Modbus</a:t>
            </a:r>
            <a:r>
              <a:rPr lang="en-US" altLang="zh-TW" sz="2000" dirty="0" smtClean="0"/>
              <a:t>/RTU devices </a:t>
            </a:r>
          </a:p>
          <a:p>
            <a:pPr>
              <a:spcBef>
                <a:spcPts val="1200"/>
              </a:spcBef>
            </a:pPr>
            <a:r>
              <a:rPr lang="en-US" altLang="zh-TW" sz="2000" dirty="0" smtClean="0"/>
              <a:t>Upgrade </a:t>
            </a:r>
            <a:r>
              <a:rPr lang="en-US" altLang="zh-TW" sz="2000" dirty="0" err="1" smtClean="0"/>
              <a:t>Modbus</a:t>
            </a:r>
            <a:r>
              <a:rPr lang="en-US" altLang="zh-TW" sz="2000" dirty="0" smtClean="0"/>
              <a:t>/RTU devices with Ethernet communication ability </a:t>
            </a:r>
          </a:p>
          <a:p>
            <a:pPr lvl="0">
              <a:spcBef>
                <a:spcPts val="1800"/>
              </a:spcBef>
            </a:pPr>
            <a:r>
              <a:rPr lang="en-US" altLang="zh-TW" sz="2000" dirty="0" smtClean="0"/>
              <a:t>Web-based </a:t>
            </a:r>
            <a:r>
              <a:rPr lang="en-US" altLang="zh-TW" sz="2000" dirty="0"/>
              <a:t>user </a:t>
            </a:r>
            <a:r>
              <a:rPr lang="en-US" altLang="zh-TW" sz="2000" dirty="0" smtClean="0"/>
              <a:t>interface</a:t>
            </a:r>
            <a:endParaRPr lang="zh-TW" altLang="zh-TW" sz="2000" dirty="0"/>
          </a:p>
          <a:p>
            <a:pPr lvl="0">
              <a:spcBef>
                <a:spcPts val="1200"/>
              </a:spcBef>
            </a:pPr>
            <a:r>
              <a:rPr lang="en-US" altLang="zh-TW" sz="2000" dirty="0"/>
              <a:t>Easy configuration with .CSV </a:t>
            </a:r>
            <a:r>
              <a:rPr lang="en-US" altLang="zh-TW" sz="2000" dirty="0" smtClean="0"/>
              <a:t>file</a:t>
            </a:r>
            <a:endParaRPr lang="zh-TW" altLang="zh-TW" sz="2000" dirty="0"/>
          </a:p>
          <a:p>
            <a:pPr lvl="0">
              <a:spcBef>
                <a:spcPts val="1800"/>
              </a:spcBef>
            </a:pPr>
            <a:r>
              <a:rPr lang="en-US" altLang="zh-TW" sz="2000" dirty="0"/>
              <a:t>Supports the Modbus RTU master and slave </a:t>
            </a:r>
            <a:endParaRPr lang="en-US" altLang="zh-TW" sz="2000" dirty="0" smtClean="0"/>
          </a:p>
          <a:p>
            <a:pPr lvl="0">
              <a:spcBef>
                <a:spcPts val="1200"/>
              </a:spcBef>
            </a:pPr>
            <a:r>
              <a:rPr lang="en-US" altLang="zh-TW" sz="2000" dirty="0" smtClean="0"/>
              <a:t>Support </a:t>
            </a:r>
            <a:r>
              <a:rPr lang="en-US" altLang="zh-TW" sz="2000" dirty="0"/>
              <a:t>for up to 8 Modbus TCP masters </a:t>
            </a:r>
            <a:endParaRPr lang="en-US" altLang="zh-TW" sz="2000" dirty="0" smtClean="0"/>
          </a:p>
          <a:p>
            <a:pPr lvl="0">
              <a:spcBef>
                <a:spcPts val="1800"/>
              </a:spcBef>
            </a:pPr>
            <a:r>
              <a:rPr lang="en-US" altLang="zh-TW" sz="2000" dirty="0" smtClean="0"/>
              <a:t>Data </a:t>
            </a:r>
            <a:r>
              <a:rPr lang="en-US" altLang="zh-TW" sz="2000" dirty="0"/>
              <a:t>pool for up to 9600 </a:t>
            </a:r>
            <a:r>
              <a:rPr lang="en-US" altLang="zh-TW" sz="2000" dirty="0" smtClean="0"/>
              <a:t>registers</a:t>
            </a:r>
            <a:endParaRPr lang="zh-TW" altLang="zh-TW" sz="2000" dirty="0"/>
          </a:p>
          <a:p>
            <a:pPr lvl="0">
              <a:spcBef>
                <a:spcPts val="1200"/>
              </a:spcBef>
            </a:pPr>
            <a:r>
              <a:rPr lang="en-US" altLang="zh-TW" sz="2000" dirty="0"/>
              <a:t>Modbus polling commands for up to 240 </a:t>
            </a:r>
            <a:r>
              <a:rPr lang="en-US" altLang="zh-TW" sz="2000" dirty="0" smtClean="0"/>
              <a:t>definitions</a:t>
            </a:r>
            <a:endParaRPr lang="zh-TW" altLang="zh-TW" sz="2000" dirty="0"/>
          </a:p>
          <a:p>
            <a:pPr marL="0" indent="0">
              <a:buNone/>
            </a:pPr>
            <a:endParaRPr lang="zh-TW" altLang="en-US" dirty="0"/>
          </a:p>
        </p:txBody>
      </p:sp>
      <p:sp>
        <p:nvSpPr>
          <p:cNvPr id="4" name="向左箭號 3"/>
          <p:cNvSpPr/>
          <p:nvPr/>
        </p:nvSpPr>
        <p:spPr>
          <a:xfrm>
            <a:off x="6255637" y="2644609"/>
            <a:ext cx="1601277" cy="6503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Easy to Use</a:t>
            </a:r>
            <a:endParaRPr lang="zh-TW" altLang="en-US" dirty="0"/>
          </a:p>
        </p:txBody>
      </p:sp>
      <p:sp>
        <p:nvSpPr>
          <p:cNvPr id="5" name="矩形 4"/>
          <p:cNvSpPr/>
          <p:nvPr/>
        </p:nvSpPr>
        <p:spPr>
          <a:xfrm>
            <a:off x="428596" y="2541157"/>
            <a:ext cx="5715040"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28596" y="1541025"/>
            <a:ext cx="7215238" cy="8469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左箭號 5"/>
          <p:cNvSpPr/>
          <p:nvPr/>
        </p:nvSpPr>
        <p:spPr>
          <a:xfrm rot="19120485">
            <a:off x="7208131" y="794517"/>
            <a:ext cx="1714512" cy="836972"/>
          </a:xfrm>
          <a:prstGeom prst="lef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b="1" dirty="0" smtClean="0"/>
              <a:t>Key Benefit</a:t>
            </a:r>
            <a:endParaRPr lang="zh-TW" altLang="en-US" b="1" dirty="0"/>
          </a:p>
        </p:txBody>
      </p:sp>
      <p:sp>
        <p:nvSpPr>
          <p:cNvPr id="8" name="向左箭號 7"/>
          <p:cNvSpPr/>
          <p:nvPr/>
        </p:nvSpPr>
        <p:spPr>
          <a:xfrm>
            <a:off x="6280433" y="4640693"/>
            <a:ext cx="2138043" cy="6072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Great Capability</a:t>
            </a:r>
            <a:endParaRPr lang="zh-TW" altLang="en-US" dirty="0"/>
          </a:p>
        </p:txBody>
      </p:sp>
      <p:sp>
        <p:nvSpPr>
          <p:cNvPr id="9" name="向左箭號 8"/>
          <p:cNvSpPr/>
          <p:nvPr/>
        </p:nvSpPr>
        <p:spPr>
          <a:xfrm>
            <a:off x="6255637" y="3612728"/>
            <a:ext cx="2520280"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Easy to be Integrated</a:t>
            </a:r>
            <a:endParaRPr lang="zh-TW" altLang="en-US" dirty="0"/>
          </a:p>
        </p:txBody>
      </p:sp>
      <p:sp>
        <p:nvSpPr>
          <p:cNvPr id="10" name="矩形 9"/>
          <p:cNvSpPr/>
          <p:nvPr/>
        </p:nvSpPr>
        <p:spPr>
          <a:xfrm>
            <a:off x="426505" y="4548261"/>
            <a:ext cx="5715040"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428596" y="3541290"/>
            <a:ext cx="5715040" cy="7909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97259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922114"/>
          </a:xfrm>
        </p:spPr>
        <p:txBody>
          <a:bodyPr/>
          <a:lstStyle/>
          <a:p>
            <a:endParaRPr lang="zh-TW" altLang="en-US" smtClean="0"/>
          </a:p>
        </p:txBody>
      </p:sp>
      <p:sp>
        <p:nvSpPr>
          <p:cNvPr id="4099" name="Rectangle 3"/>
          <p:cNvSpPr>
            <a:spLocks noGrp="1" noChangeArrowheads="1"/>
          </p:cNvSpPr>
          <p:nvPr>
            <p:ph type="body" idx="1"/>
          </p:nvPr>
        </p:nvSpPr>
        <p:spPr>
          <a:xfrm>
            <a:off x="357188" y="2000250"/>
            <a:ext cx="8229600" cy="3214688"/>
          </a:xfrm>
        </p:spPr>
        <p:txBody>
          <a:bodyPr/>
          <a:lstStyle/>
          <a:p>
            <a:pPr>
              <a:defRPr/>
            </a:pPr>
            <a:endParaRPr lang="en-US" altLang="zh-TW" dirty="0" smtClean="0">
              <a:latin typeface="+mj-lt"/>
            </a:endParaRPr>
          </a:p>
          <a:p>
            <a:pPr algn="ctr">
              <a:buFontTx/>
              <a:buNone/>
              <a:defRPr/>
            </a:pPr>
            <a:r>
              <a:rPr lang="en-US" altLang="zh-TW" sz="4400" dirty="0" smtClean="0"/>
              <a:t>Why You Need </a:t>
            </a:r>
          </a:p>
          <a:p>
            <a:pPr algn="ctr">
              <a:buFontTx/>
              <a:buNone/>
              <a:defRPr/>
            </a:pPr>
            <a:r>
              <a:rPr lang="en-US" altLang="zh-TW" sz="4400" dirty="0" err="1" smtClean="0"/>
              <a:t>Modbus</a:t>
            </a:r>
            <a:r>
              <a:rPr lang="en-US" altLang="zh-TW" sz="4400" dirty="0" smtClean="0"/>
              <a:t> Data Concentrator?</a:t>
            </a:r>
            <a:endParaRPr lang="en-US" altLang="zh-TW" dirty="0" smtClean="0">
              <a:latin typeface="+mj-lt"/>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lstStyle/>
          <a:p>
            <a:r>
              <a:rPr lang="en-US" altLang="zh-TW" dirty="0" smtClean="0"/>
              <a:t>Choose MDC or Gateway ?</a:t>
            </a:r>
            <a:endParaRPr lang="zh-TW" altLang="en-US" dirty="0"/>
          </a:p>
        </p:txBody>
      </p:sp>
      <p:sp>
        <p:nvSpPr>
          <p:cNvPr id="3" name="內容版面配置區 2"/>
          <p:cNvSpPr>
            <a:spLocks noGrp="1"/>
          </p:cNvSpPr>
          <p:nvPr>
            <p:ph idx="1"/>
          </p:nvPr>
        </p:nvSpPr>
        <p:spPr/>
        <p:txBody>
          <a:bodyPr/>
          <a:lstStyle/>
          <a:p>
            <a:r>
              <a:rPr lang="en-US" altLang="zh-TW" sz="2400" b="1" dirty="0" smtClean="0"/>
              <a:t>Price</a:t>
            </a:r>
            <a:r>
              <a:rPr lang="en-US" altLang="zh-TW" sz="2400" dirty="0" smtClean="0"/>
              <a:t>: MDC &gt; I-7188EX-MTCP &gt; </a:t>
            </a:r>
            <a:r>
              <a:rPr lang="en-US" altLang="zh-TW" sz="2400" dirty="0" err="1" smtClean="0"/>
              <a:t>tGW</a:t>
            </a:r>
            <a:endParaRPr lang="en-US" altLang="zh-TW" sz="2400" dirty="0" smtClean="0"/>
          </a:p>
          <a:p>
            <a:r>
              <a:rPr lang="en-US" altLang="zh-TW" sz="2400" b="1" dirty="0" smtClean="0"/>
              <a:t>Performance Improved</a:t>
            </a:r>
            <a:r>
              <a:rPr lang="en-US" altLang="zh-TW" sz="2400" dirty="0" smtClean="0"/>
              <a:t>: MDC &gt;&gt;&gt; I-7188EX-MTCP = </a:t>
            </a:r>
            <a:r>
              <a:rPr lang="en-US" altLang="zh-TW" sz="2400" dirty="0" err="1" smtClean="0"/>
              <a:t>tGW</a:t>
            </a:r>
            <a:endParaRPr lang="zh-TW" altLang="en-US" sz="2400" dirty="0"/>
          </a:p>
        </p:txBody>
      </p:sp>
    </p:spTree>
    <p:extLst>
      <p:ext uri="{BB962C8B-B14F-4D97-AF65-F5344CB8AC3E}">
        <p14:creationId xmlns:p14="http://schemas.microsoft.com/office/powerpoint/2010/main" val="2633906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Log for communication failure events</a:t>
            </a:r>
          </a:p>
          <a:p>
            <a:r>
              <a:rPr lang="en-US" altLang="zh-TW" dirty="0" smtClean="0"/>
              <a:t>Log </a:t>
            </a:r>
            <a:r>
              <a:rPr lang="en-US" altLang="zh-TW" smtClean="0"/>
              <a:t>for data</a:t>
            </a:r>
            <a:endParaRPr lang="zh-TW" altLang="en-US" dirty="0"/>
          </a:p>
        </p:txBody>
      </p:sp>
      <p:sp>
        <p:nvSpPr>
          <p:cNvPr id="3" name="標題 2"/>
          <p:cNvSpPr>
            <a:spLocks noGrp="1"/>
          </p:cNvSpPr>
          <p:nvPr>
            <p:ph type="title"/>
          </p:nvPr>
        </p:nvSpPr>
        <p:spPr/>
        <p:txBody>
          <a:bodyPr/>
          <a:lstStyle/>
          <a:p>
            <a:r>
              <a:rPr lang="en-US" altLang="zh-TW" dirty="0" smtClean="0"/>
              <a:t>What is the next for MDC ?</a:t>
            </a:r>
            <a:endParaRPr lang="zh-TW" altLang="en-US" dirty="0"/>
          </a:p>
        </p:txBody>
      </p:sp>
    </p:spTree>
    <p:extLst>
      <p:ext uri="{BB962C8B-B14F-4D97-AF65-F5344CB8AC3E}">
        <p14:creationId xmlns:p14="http://schemas.microsoft.com/office/powerpoint/2010/main" val="4165193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a:xfrm>
            <a:off x="457200" y="1019175"/>
            <a:ext cx="8229600" cy="1143000"/>
          </a:xfrm>
        </p:spPr>
        <p:txBody>
          <a:bodyPr/>
          <a:lstStyle/>
          <a:p>
            <a:r>
              <a:rPr lang="en-US" altLang="zh-TW" sz="5000" b="1" smtClean="0"/>
              <a:t>Q &amp; A</a:t>
            </a:r>
            <a:endParaRPr lang="zh-TW" altLang="en-US" sz="5000" b="1" smtClean="0"/>
          </a:p>
        </p:txBody>
      </p:sp>
      <p:sp>
        <p:nvSpPr>
          <p:cNvPr id="5124" name="文字方塊 5"/>
          <p:cNvSpPr txBox="1">
            <a:spLocks noChangeArrowheads="1"/>
          </p:cNvSpPr>
          <p:nvPr/>
        </p:nvSpPr>
        <p:spPr bwMode="auto">
          <a:xfrm>
            <a:off x="1547813" y="4467225"/>
            <a:ext cx="6272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fontAlgn="base">
              <a:spcBef>
                <a:spcPct val="0"/>
              </a:spcBef>
              <a:spcAft>
                <a:spcPct val="0"/>
              </a:spcAft>
              <a:defRPr>
                <a:solidFill>
                  <a:schemeClr val="tx1"/>
                </a:solidFill>
                <a:latin typeface="Calibri" pitchFamily="34" charset="0"/>
                <a:ea typeface="新細明體" pitchFamily="18" charset="-120"/>
              </a:defRPr>
            </a:lvl6pPr>
            <a:lvl7pPr marL="2971800" indent="-228600" fontAlgn="base">
              <a:spcBef>
                <a:spcPct val="0"/>
              </a:spcBef>
              <a:spcAft>
                <a:spcPct val="0"/>
              </a:spcAft>
              <a:defRPr>
                <a:solidFill>
                  <a:schemeClr val="tx1"/>
                </a:solidFill>
                <a:latin typeface="Calibri" pitchFamily="34" charset="0"/>
                <a:ea typeface="新細明體" pitchFamily="18" charset="-120"/>
              </a:defRPr>
            </a:lvl7pPr>
            <a:lvl8pPr marL="3429000" indent="-228600" fontAlgn="base">
              <a:spcBef>
                <a:spcPct val="0"/>
              </a:spcBef>
              <a:spcAft>
                <a:spcPct val="0"/>
              </a:spcAft>
              <a:defRPr>
                <a:solidFill>
                  <a:schemeClr val="tx1"/>
                </a:solidFill>
                <a:latin typeface="Calibri" pitchFamily="34" charset="0"/>
                <a:ea typeface="新細明體" pitchFamily="18" charset="-120"/>
              </a:defRPr>
            </a:lvl8pPr>
            <a:lvl9pPr marL="3886200" indent="-228600" fontAlgn="base">
              <a:spcBef>
                <a:spcPct val="0"/>
              </a:spcBef>
              <a:spcAft>
                <a:spcPct val="0"/>
              </a:spcAft>
              <a:defRPr>
                <a:solidFill>
                  <a:schemeClr val="tx1"/>
                </a:solidFill>
                <a:latin typeface="Calibri" pitchFamily="34" charset="0"/>
                <a:ea typeface="新細明體" pitchFamily="18" charset="-120"/>
              </a:defRPr>
            </a:lvl9pPr>
          </a:lstStyle>
          <a:p>
            <a:r>
              <a:rPr kumimoji="0" lang="zh-TW" altLang="en-US" sz="4400"/>
              <a:t>～</a:t>
            </a:r>
            <a:r>
              <a:rPr kumimoji="0" lang="en-US" altLang="zh-TW" sz="4400"/>
              <a:t>Thank You Very Much</a:t>
            </a:r>
            <a:r>
              <a:rPr kumimoji="0" lang="zh-TW" altLang="en-US" sz="4400"/>
              <a:t>～</a:t>
            </a:r>
          </a:p>
        </p:txBody>
      </p:sp>
      <p:pic>
        <p:nvPicPr>
          <p:cNvPr id="5127" name="Picture 7" descr="Thank you very mu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017713"/>
            <a:ext cx="4322762" cy="227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42852"/>
            <a:ext cx="8229600" cy="1143000"/>
          </a:xfrm>
        </p:spPr>
        <p:txBody>
          <a:bodyPr/>
          <a:lstStyle/>
          <a:p>
            <a:r>
              <a:rPr lang="en-US" altLang="zh-TW" dirty="0" smtClean="0"/>
              <a:t>What is the problem?</a:t>
            </a:r>
            <a:endParaRPr lang="zh-TW" altLang="en-US" dirty="0"/>
          </a:p>
        </p:txBody>
      </p:sp>
      <p:sp>
        <p:nvSpPr>
          <p:cNvPr id="43" name="Round Same Side Corner Rectangle 9"/>
          <p:cNvSpPr/>
          <p:nvPr/>
        </p:nvSpPr>
        <p:spPr bwMode="auto">
          <a:xfrm>
            <a:off x="4355976" y="3178707"/>
            <a:ext cx="4182278" cy="798512"/>
          </a:xfrm>
          <a:prstGeom prst="round2SameRect">
            <a:avLst>
              <a:gd name="adj1" fmla="val 0"/>
              <a:gd name="adj2" fmla="val 4757"/>
            </a:avLst>
          </a:prstGeom>
          <a:gradFill flip="none" rotWithShape="1">
            <a:gsLst>
              <a:gs pos="0">
                <a:srgbClr val="00B0F0"/>
              </a:gs>
              <a:gs pos="100000">
                <a:srgbClr val="0088D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latin typeface="+mj-lt"/>
            </a:endParaRPr>
          </a:p>
        </p:txBody>
      </p:sp>
      <p:pic>
        <p:nvPicPr>
          <p:cNvPr id="6" name="圖片 45" descr="cid:image001.png@01D0624F.CAE9E91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539342" y="3273957"/>
            <a:ext cx="11144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57" descr="cid:image001.png@01D0624F.CAE9E91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907767" y="3312057"/>
            <a:ext cx="1044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61" descr="cid:image001.png@01D0624F.CAE9E91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06342" y="3318407"/>
            <a:ext cx="10429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 Same Side Corner Rectangle 9"/>
          <p:cNvSpPr/>
          <p:nvPr/>
        </p:nvSpPr>
        <p:spPr bwMode="auto">
          <a:xfrm>
            <a:off x="4355976" y="4683061"/>
            <a:ext cx="4241015" cy="1022350"/>
          </a:xfrm>
          <a:prstGeom prst="round2SameRect">
            <a:avLst>
              <a:gd name="adj1" fmla="val 0"/>
              <a:gd name="adj2" fmla="val 4757"/>
            </a:avLst>
          </a:prstGeom>
          <a:gradFill flip="none" rotWithShape="1">
            <a:gsLst>
              <a:gs pos="0">
                <a:srgbClr val="00B0F0"/>
              </a:gs>
              <a:gs pos="100000">
                <a:srgbClr val="0088D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latin typeface="+mj-lt"/>
            </a:endParaRPr>
          </a:p>
        </p:txBody>
      </p:sp>
      <p:pic>
        <p:nvPicPr>
          <p:cNvPr id="46" name="圖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2726" y="4769769"/>
            <a:ext cx="878112" cy="885309"/>
          </a:xfrm>
          <a:prstGeom prst="rect">
            <a:avLst/>
          </a:prstGeom>
        </p:spPr>
      </p:pic>
      <p:pic>
        <p:nvPicPr>
          <p:cNvPr id="47" name="圖片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4209" y="4757673"/>
            <a:ext cx="878112" cy="885309"/>
          </a:xfrm>
          <a:prstGeom prst="rect">
            <a:avLst/>
          </a:prstGeom>
        </p:spPr>
      </p:pic>
      <p:pic>
        <p:nvPicPr>
          <p:cNvPr id="48" name="圖片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7439" y="4771637"/>
            <a:ext cx="878112" cy="885309"/>
          </a:xfrm>
          <a:prstGeom prst="rect">
            <a:avLst/>
          </a:prstGeom>
        </p:spPr>
      </p:pic>
      <p:pic>
        <p:nvPicPr>
          <p:cNvPr id="50" name="圖片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483" y="2683166"/>
            <a:ext cx="1468190" cy="968857"/>
          </a:xfrm>
          <a:prstGeom prst="rect">
            <a:avLst/>
          </a:prstGeom>
        </p:spPr>
      </p:pic>
      <p:cxnSp>
        <p:nvCxnSpPr>
          <p:cNvPr id="62" name="直線接點 61"/>
          <p:cNvCxnSpPr/>
          <p:nvPr/>
        </p:nvCxnSpPr>
        <p:spPr>
          <a:xfrm>
            <a:off x="1882021" y="3067612"/>
            <a:ext cx="682818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flipV="1">
            <a:off x="4139952" y="4553283"/>
            <a:ext cx="4642261" cy="101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V="1">
            <a:off x="4139952" y="3059422"/>
            <a:ext cx="0" cy="148371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flipV="1">
            <a:off x="5115318" y="3067613"/>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接點 75"/>
          <p:cNvCxnSpPr/>
          <p:nvPr/>
        </p:nvCxnSpPr>
        <p:spPr>
          <a:xfrm flipV="1">
            <a:off x="6411897" y="3064422"/>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直線接點 76"/>
          <p:cNvCxnSpPr/>
          <p:nvPr/>
        </p:nvCxnSpPr>
        <p:spPr>
          <a:xfrm flipV="1">
            <a:off x="7714869" y="3064422"/>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flipV="1">
            <a:off x="5081782" y="4563425"/>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a:xfrm flipV="1">
            <a:off x="6473265" y="4553283"/>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直線接點 79"/>
          <p:cNvCxnSpPr/>
          <p:nvPr/>
        </p:nvCxnSpPr>
        <p:spPr>
          <a:xfrm flipV="1">
            <a:off x="7852481" y="4551329"/>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文字方塊 100"/>
          <p:cNvSpPr txBox="1">
            <a:spLocks noChangeArrowheads="1"/>
          </p:cNvSpPr>
          <p:nvPr/>
        </p:nvSpPr>
        <p:spPr bwMode="auto">
          <a:xfrm>
            <a:off x="2418260" y="2743138"/>
            <a:ext cx="9163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2000" b="1" dirty="0" smtClean="0">
                <a:solidFill>
                  <a:srgbClr val="FF0000"/>
                </a:solidFill>
              </a:rPr>
              <a:t>RS-485</a:t>
            </a:r>
            <a:endParaRPr kumimoji="0" lang="zh-TW" altLang="en-US" sz="2000" b="1" dirty="0">
              <a:solidFill>
                <a:srgbClr val="FF0000"/>
              </a:solidFill>
            </a:endParaRPr>
          </a:p>
        </p:txBody>
      </p:sp>
      <p:sp>
        <p:nvSpPr>
          <p:cNvPr id="89" name="文字方塊 100"/>
          <p:cNvSpPr txBox="1">
            <a:spLocks noChangeArrowheads="1"/>
          </p:cNvSpPr>
          <p:nvPr/>
        </p:nvSpPr>
        <p:spPr bwMode="auto">
          <a:xfrm>
            <a:off x="2094293" y="2395831"/>
            <a:ext cx="15642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2400" b="1" dirty="0" smtClean="0">
                <a:solidFill>
                  <a:srgbClr val="FF0000"/>
                </a:solidFill>
              </a:rPr>
              <a:t>Low Speed</a:t>
            </a:r>
            <a:endParaRPr kumimoji="0" lang="zh-TW" altLang="en-US" sz="2400" b="1" dirty="0">
              <a:solidFill>
                <a:srgbClr val="FF0000"/>
              </a:solidFill>
            </a:endParaRPr>
          </a:p>
        </p:txBody>
      </p:sp>
      <p:grpSp>
        <p:nvGrpSpPr>
          <p:cNvPr id="39" name="群組 38"/>
          <p:cNvGrpSpPr/>
          <p:nvPr/>
        </p:nvGrpSpPr>
        <p:grpSpPr>
          <a:xfrm>
            <a:off x="4640810" y="5707194"/>
            <a:ext cx="859521" cy="419739"/>
            <a:chOff x="7060104" y="5526380"/>
            <a:chExt cx="859521" cy="419739"/>
          </a:xfrm>
        </p:grpSpPr>
        <p:sp>
          <p:nvSpPr>
            <p:cNvPr id="40" name="燕尾形向右箭號 39"/>
            <p:cNvSpPr/>
            <p:nvPr/>
          </p:nvSpPr>
          <p:spPr>
            <a:xfrm rot="10800000">
              <a:off x="7060104" y="5526380"/>
              <a:ext cx="859521" cy="419739"/>
            </a:xfrm>
            <a:prstGeom prst="notchedRightArrow">
              <a:avLst/>
            </a:prstGeom>
            <a:solidFill>
              <a:srgbClr val="66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1" name="文字方塊 100"/>
            <p:cNvSpPr txBox="1">
              <a:spLocks noChangeArrowheads="1"/>
            </p:cNvSpPr>
            <p:nvPr/>
          </p:nvSpPr>
          <p:spPr bwMode="auto">
            <a:xfrm>
              <a:off x="7132407" y="5614462"/>
              <a:ext cx="6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200" b="1" dirty="0" smtClean="0">
                  <a:solidFill>
                    <a:srgbClr val="000099"/>
                  </a:solidFill>
                </a:rPr>
                <a:t>Data #4</a:t>
              </a:r>
              <a:endParaRPr kumimoji="0" lang="zh-TW" altLang="en-US" sz="1200" b="1" dirty="0">
                <a:solidFill>
                  <a:srgbClr val="000099"/>
                </a:solidFill>
              </a:endParaRPr>
            </a:p>
          </p:txBody>
        </p:sp>
      </p:grpSp>
      <p:grpSp>
        <p:nvGrpSpPr>
          <p:cNvPr id="42" name="群組 41"/>
          <p:cNvGrpSpPr/>
          <p:nvPr/>
        </p:nvGrpSpPr>
        <p:grpSpPr>
          <a:xfrm>
            <a:off x="6058490" y="5706499"/>
            <a:ext cx="859521" cy="419739"/>
            <a:chOff x="7060104" y="5526380"/>
            <a:chExt cx="859521" cy="419739"/>
          </a:xfrm>
        </p:grpSpPr>
        <p:sp>
          <p:nvSpPr>
            <p:cNvPr id="44" name="燕尾形向右箭號 43"/>
            <p:cNvSpPr/>
            <p:nvPr/>
          </p:nvSpPr>
          <p:spPr>
            <a:xfrm rot="10800000">
              <a:off x="7060104" y="5526380"/>
              <a:ext cx="859521" cy="419739"/>
            </a:xfrm>
            <a:prstGeom prst="notchedRightArrow">
              <a:avLst/>
            </a:prstGeom>
            <a:solidFill>
              <a:srgbClr val="66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5" name="文字方塊 100"/>
            <p:cNvSpPr txBox="1">
              <a:spLocks noChangeArrowheads="1"/>
            </p:cNvSpPr>
            <p:nvPr/>
          </p:nvSpPr>
          <p:spPr bwMode="auto">
            <a:xfrm>
              <a:off x="7132407" y="5614462"/>
              <a:ext cx="6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200" b="1" dirty="0" smtClean="0">
                  <a:solidFill>
                    <a:srgbClr val="000099"/>
                  </a:solidFill>
                </a:rPr>
                <a:t>Data #5</a:t>
              </a:r>
              <a:endParaRPr kumimoji="0" lang="zh-TW" altLang="en-US" sz="1200" b="1" dirty="0">
                <a:solidFill>
                  <a:srgbClr val="000099"/>
                </a:solidFill>
              </a:endParaRPr>
            </a:p>
          </p:txBody>
        </p:sp>
      </p:grpSp>
      <p:grpSp>
        <p:nvGrpSpPr>
          <p:cNvPr id="49" name="群組 48"/>
          <p:cNvGrpSpPr/>
          <p:nvPr/>
        </p:nvGrpSpPr>
        <p:grpSpPr>
          <a:xfrm>
            <a:off x="7461718" y="5723905"/>
            <a:ext cx="859521" cy="419739"/>
            <a:chOff x="7060104" y="5526380"/>
            <a:chExt cx="859521" cy="419739"/>
          </a:xfrm>
        </p:grpSpPr>
        <p:sp>
          <p:nvSpPr>
            <p:cNvPr id="51" name="燕尾形向右箭號 50"/>
            <p:cNvSpPr/>
            <p:nvPr/>
          </p:nvSpPr>
          <p:spPr>
            <a:xfrm rot="10800000">
              <a:off x="7060104" y="5526380"/>
              <a:ext cx="859521" cy="419739"/>
            </a:xfrm>
            <a:prstGeom prst="notchedRightArrow">
              <a:avLst/>
            </a:prstGeom>
            <a:solidFill>
              <a:srgbClr val="66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3" name="文字方塊 100"/>
            <p:cNvSpPr txBox="1">
              <a:spLocks noChangeArrowheads="1"/>
            </p:cNvSpPr>
            <p:nvPr/>
          </p:nvSpPr>
          <p:spPr bwMode="auto">
            <a:xfrm>
              <a:off x="7132407" y="5614462"/>
              <a:ext cx="6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200" b="1" dirty="0" smtClean="0">
                  <a:solidFill>
                    <a:srgbClr val="000099"/>
                  </a:solidFill>
                </a:rPr>
                <a:t>Data #6</a:t>
              </a:r>
              <a:endParaRPr kumimoji="0" lang="zh-TW" altLang="en-US" sz="1200" b="1" dirty="0">
                <a:solidFill>
                  <a:srgbClr val="000099"/>
                </a:solidFill>
              </a:endParaRPr>
            </a:p>
          </p:txBody>
        </p:sp>
      </p:grpSp>
      <p:grpSp>
        <p:nvGrpSpPr>
          <p:cNvPr id="63" name="群組 62"/>
          <p:cNvGrpSpPr/>
          <p:nvPr/>
        </p:nvGrpSpPr>
        <p:grpSpPr>
          <a:xfrm>
            <a:off x="4666793" y="3977219"/>
            <a:ext cx="859521" cy="419739"/>
            <a:chOff x="7060104" y="5526380"/>
            <a:chExt cx="859521" cy="419739"/>
          </a:xfrm>
        </p:grpSpPr>
        <p:sp>
          <p:nvSpPr>
            <p:cNvPr id="67" name="燕尾形向右箭號 66"/>
            <p:cNvSpPr/>
            <p:nvPr/>
          </p:nvSpPr>
          <p:spPr>
            <a:xfrm rot="10800000">
              <a:off x="7060104" y="5526380"/>
              <a:ext cx="859521" cy="419739"/>
            </a:xfrm>
            <a:prstGeom prst="notchedRightArrow">
              <a:avLst/>
            </a:prstGeom>
            <a:solidFill>
              <a:srgbClr val="66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9" name="文字方塊 100"/>
            <p:cNvSpPr txBox="1">
              <a:spLocks noChangeArrowheads="1"/>
            </p:cNvSpPr>
            <p:nvPr/>
          </p:nvSpPr>
          <p:spPr bwMode="auto">
            <a:xfrm>
              <a:off x="7132407" y="5614462"/>
              <a:ext cx="6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200" b="1" dirty="0" smtClean="0">
                  <a:solidFill>
                    <a:srgbClr val="000099"/>
                  </a:solidFill>
                </a:rPr>
                <a:t>Data #1</a:t>
              </a:r>
              <a:endParaRPr kumimoji="0" lang="zh-TW" altLang="en-US" sz="1200" b="1" dirty="0">
                <a:solidFill>
                  <a:srgbClr val="000099"/>
                </a:solidFill>
              </a:endParaRPr>
            </a:p>
          </p:txBody>
        </p:sp>
      </p:grpSp>
      <p:grpSp>
        <p:nvGrpSpPr>
          <p:cNvPr id="70" name="群組 69"/>
          <p:cNvGrpSpPr/>
          <p:nvPr/>
        </p:nvGrpSpPr>
        <p:grpSpPr>
          <a:xfrm>
            <a:off x="6084473" y="3976524"/>
            <a:ext cx="859521" cy="419739"/>
            <a:chOff x="7060104" y="5526380"/>
            <a:chExt cx="859521" cy="419739"/>
          </a:xfrm>
        </p:grpSpPr>
        <p:sp>
          <p:nvSpPr>
            <p:cNvPr id="71" name="燕尾形向右箭號 70"/>
            <p:cNvSpPr/>
            <p:nvPr/>
          </p:nvSpPr>
          <p:spPr>
            <a:xfrm rot="10800000">
              <a:off x="7060104" y="5526380"/>
              <a:ext cx="859521" cy="419739"/>
            </a:xfrm>
            <a:prstGeom prst="notchedRightArrow">
              <a:avLst/>
            </a:prstGeom>
            <a:solidFill>
              <a:srgbClr val="66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2" name="文字方塊 100"/>
            <p:cNvSpPr txBox="1">
              <a:spLocks noChangeArrowheads="1"/>
            </p:cNvSpPr>
            <p:nvPr/>
          </p:nvSpPr>
          <p:spPr bwMode="auto">
            <a:xfrm>
              <a:off x="7132407" y="5614462"/>
              <a:ext cx="6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200" b="1" dirty="0" smtClean="0">
                  <a:solidFill>
                    <a:srgbClr val="000099"/>
                  </a:solidFill>
                </a:rPr>
                <a:t>Data #2</a:t>
              </a:r>
              <a:endParaRPr kumimoji="0" lang="zh-TW" altLang="en-US" sz="1200" b="1" dirty="0">
                <a:solidFill>
                  <a:srgbClr val="000099"/>
                </a:solidFill>
              </a:endParaRPr>
            </a:p>
          </p:txBody>
        </p:sp>
      </p:grpSp>
      <p:grpSp>
        <p:nvGrpSpPr>
          <p:cNvPr id="74" name="群組 73"/>
          <p:cNvGrpSpPr/>
          <p:nvPr/>
        </p:nvGrpSpPr>
        <p:grpSpPr>
          <a:xfrm>
            <a:off x="7487701" y="3993930"/>
            <a:ext cx="859521" cy="419739"/>
            <a:chOff x="7060104" y="5526380"/>
            <a:chExt cx="859521" cy="419739"/>
          </a:xfrm>
        </p:grpSpPr>
        <p:sp>
          <p:nvSpPr>
            <p:cNvPr id="75" name="燕尾形向右箭號 74"/>
            <p:cNvSpPr/>
            <p:nvPr/>
          </p:nvSpPr>
          <p:spPr>
            <a:xfrm rot="10800000">
              <a:off x="7060104" y="5526380"/>
              <a:ext cx="859521" cy="419739"/>
            </a:xfrm>
            <a:prstGeom prst="notchedRightArrow">
              <a:avLst/>
            </a:prstGeom>
            <a:solidFill>
              <a:srgbClr val="66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7" name="文字方塊 100"/>
            <p:cNvSpPr txBox="1">
              <a:spLocks noChangeArrowheads="1"/>
            </p:cNvSpPr>
            <p:nvPr/>
          </p:nvSpPr>
          <p:spPr bwMode="auto">
            <a:xfrm>
              <a:off x="7132407" y="5614462"/>
              <a:ext cx="6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200" b="1" dirty="0" smtClean="0">
                  <a:solidFill>
                    <a:srgbClr val="000099"/>
                  </a:solidFill>
                </a:rPr>
                <a:t>Data #3</a:t>
              </a:r>
              <a:endParaRPr kumimoji="0" lang="zh-TW" altLang="en-US" sz="1200" b="1" dirty="0">
                <a:solidFill>
                  <a:srgbClr val="000099"/>
                </a:solidFill>
              </a:endParaRPr>
            </a:p>
          </p:txBody>
        </p:sp>
      </p:grpSp>
      <p:sp>
        <p:nvSpPr>
          <p:cNvPr id="54" name="矩形 53"/>
          <p:cNvSpPr/>
          <p:nvPr/>
        </p:nvSpPr>
        <p:spPr>
          <a:xfrm>
            <a:off x="785786" y="1342897"/>
            <a:ext cx="7715304" cy="800219"/>
          </a:xfrm>
          <a:prstGeom prst="rect">
            <a:avLst/>
          </a:prstGeom>
        </p:spPr>
        <p:txBody>
          <a:bodyPr wrap="square">
            <a:spAutoFit/>
          </a:bodyPr>
          <a:lstStyle/>
          <a:p>
            <a:pPr>
              <a:spcBef>
                <a:spcPts val="1200"/>
              </a:spcBef>
              <a:buFont typeface="Arial" pitchFamily="34" charset="0"/>
              <a:buChar char="•"/>
            </a:pPr>
            <a:r>
              <a:rPr lang="en-US" altLang="zh-TW" dirty="0" smtClean="0"/>
              <a:t> Most of meters only support low speed serial interface (RS-232 or RS-485) </a:t>
            </a:r>
          </a:p>
          <a:p>
            <a:pPr>
              <a:spcBef>
                <a:spcPts val="1200"/>
              </a:spcBef>
              <a:buFont typeface="Arial" pitchFamily="34" charset="0"/>
              <a:buChar char="•"/>
            </a:pPr>
            <a:r>
              <a:rPr lang="en-US" altLang="zh-TW" dirty="0" smtClean="0"/>
              <a:t> Discontinuous data collecting makes communication less efficient</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138" y="4069961"/>
            <a:ext cx="3823790" cy="2272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372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3"/>
          <a:srcRect l="12500" t="4762" r="19643"/>
          <a:stretch>
            <a:fillRect/>
          </a:stretch>
        </p:blipFill>
        <p:spPr>
          <a:xfrm>
            <a:off x="6072198" y="3143248"/>
            <a:ext cx="2714644" cy="2857521"/>
          </a:xfrm>
          <a:prstGeom prst="rect">
            <a:avLst/>
          </a:prstGeom>
        </p:spPr>
      </p:pic>
      <p:sp>
        <p:nvSpPr>
          <p:cNvPr id="2" name="標題 1"/>
          <p:cNvSpPr>
            <a:spLocks noGrp="1"/>
          </p:cNvSpPr>
          <p:nvPr>
            <p:ph type="title"/>
          </p:nvPr>
        </p:nvSpPr>
        <p:spPr>
          <a:xfrm>
            <a:off x="457200" y="274638"/>
            <a:ext cx="8229600" cy="922114"/>
          </a:xfrm>
        </p:spPr>
        <p:txBody>
          <a:bodyPr/>
          <a:lstStyle/>
          <a:p>
            <a:r>
              <a:rPr lang="en-US" altLang="zh-TW" dirty="0" smtClean="0"/>
              <a:t>What if I need more?</a:t>
            </a:r>
            <a:endParaRPr lang="zh-TW" altLang="en-US" dirty="0"/>
          </a:p>
        </p:txBody>
      </p:sp>
      <p:sp>
        <p:nvSpPr>
          <p:cNvPr id="13" name="TextBox 50"/>
          <p:cNvSpPr txBox="1"/>
          <p:nvPr/>
        </p:nvSpPr>
        <p:spPr>
          <a:xfrm>
            <a:off x="285720" y="1785926"/>
            <a:ext cx="6878568" cy="984885"/>
          </a:xfrm>
          <a:prstGeom prst="rect">
            <a:avLst/>
          </a:prstGeom>
          <a:noFill/>
        </p:spPr>
        <p:txBody>
          <a:bodyPr wrap="square" rtlCol="0">
            <a:spAutoFit/>
          </a:bodyPr>
          <a:lstStyle/>
          <a:p>
            <a:pPr>
              <a:spcBef>
                <a:spcPts val="1200"/>
              </a:spcBef>
              <a:buFont typeface="Arial" pitchFamily="34" charset="0"/>
              <a:buChar char="•"/>
            </a:pPr>
            <a:r>
              <a:rPr lang="en-US" altLang="zh-TW" sz="2400" dirty="0" smtClean="0"/>
              <a:t> Can I get all device status in one time?</a:t>
            </a:r>
          </a:p>
          <a:p>
            <a:pPr>
              <a:spcBef>
                <a:spcPts val="1200"/>
              </a:spcBef>
              <a:buFont typeface="Arial" pitchFamily="34" charset="0"/>
              <a:buChar char="•"/>
            </a:pPr>
            <a:r>
              <a:rPr lang="en-US" altLang="zh-TW" sz="2400" dirty="0" smtClean="0"/>
              <a:t> What if I want to share the data to 2nd set of SCADA?</a:t>
            </a:r>
          </a:p>
        </p:txBody>
      </p:sp>
    </p:spTree>
    <p:extLst>
      <p:ext uri="{BB962C8B-B14F-4D97-AF65-F5344CB8AC3E}">
        <p14:creationId xmlns:p14="http://schemas.microsoft.com/office/powerpoint/2010/main" val="3643466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lstStyle/>
          <a:p>
            <a:r>
              <a:rPr lang="en-US" altLang="zh-TW" sz="3600" dirty="0" smtClean="0"/>
              <a:t>Does Gateway Solve the problem ? </a:t>
            </a:r>
            <a:r>
              <a:rPr lang="en-US" altLang="zh-TW" sz="3600" dirty="0" smtClean="0">
                <a:solidFill>
                  <a:srgbClr val="FF0000"/>
                </a:solidFill>
              </a:rPr>
              <a:t>No.</a:t>
            </a:r>
            <a:endParaRPr lang="zh-TW" altLang="en-US" sz="3600" dirty="0">
              <a:solidFill>
                <a:srgbClr val="FF0000"/>
              </a:solidFill>
            </a:endParaRPr>
          </a:p>
        </p:txBody>
      </p:sp>
      <p:pic>
        <p:nvPicPr>
          <p:cNvPr id="4" name="內容版面配置區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20710" y="4300132"/>
            <a:ext cx="691666" cy="1028555"/>
          </a:xfrm>
        </p:spPr>
      </p:pic>
      <p:sp>
        <p:nvSpPr>
          <p:cNvPr id="45" name="Round Same Side Corner Rectangle 9"/>
          <p:cNvSpPr/>
          <p:nvPr/>
        </p:nvSpPr>
        <p:spPr bwMode="auto">
          <a:xfrm>
            <a:off x="4407601" y="2282906"/>
            <a:ext cx="4160611" cy="739941"/>
          </a:xfrm>
          <a:prstGeom prst="round2SameRect">
            <a:avLst>
              <a:gd name="adj1" fmla="val 0"/>
              <a:gd name="adj2" fmla="val 4757"/>
            </a:avLst>
          </a:prstGeom>
          <a:gradFill flip="none" rotWithShape="1">
            <a:gsLst>
              <a:gs pos="0">
                <a:srgbClr val="00B0F0"/>
              </a:gs>
              <a:gs pos="100000">
                <a:srgbClr val="0088D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latin typeface="+mj-lt"/>
            </a:endParaRPr>
          </a:p>
        </p:txBody>
      </p:sp>
      <p:pic>
        <p:nvPicPr>
          <p:cNvPr id="11" name="圖片 45" descr="cid:image001.png@01D0624F.CAE9E91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569300" y="2319586"/>
            <a:ext cx="11144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57" descr="cid:image001.png@01D0624F.CAE9E91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937725" y="2357686"/>
            <a:ext cx="1044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圖片 61" descr="cid:image001.png@01D0624F.CAE9E91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236300" y="2364036"/>
            <a:ext cx="10429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字方塊 100"/>
          <p:cNvSpPr txBox="1">
            <a:spLocks noChangeArrowheads="1"/>
          </p:cNvSpPr>
          <p:nvPr/>
        </p:nvSpPr>
        <p:spPr bwMode="auto">
          <a:xfrm>
            <a:off x="3081459" y="2987690"/>
            <a:ext cx="9403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600" dirty="0" smtClean="0"/>
              <a:t>tGW-715</a:t>
            </a:r>
            <a:endParaRPr kumimoji="0" lang="zh-TW" altLang="en-US" sz="1600" dirty="0"/>
          </a:p>
        </p:txBody>
      </p:sp>
      <p:sp>
        <p:nvSpPr>
          <p:cNvPr id="35" name="文字方塊 100"/>
          <p:cNvSpPr txBox="1">
            <a:spLocks noChangeArrowheads="1"/>
          </p:cNvSpPr>
          <p:nvPr/>
        </p:nvSpPr>
        <p:spPr bwMode="auto">
          <a:xfrm>
            <a:off x="1751310" y="2156371"/>
            <a:ext cx="12937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2400" b="1" dirty="0" smtClean="0">
                <a:solidFill>
                  <a:srgbClr val="000099"/>
                </a:solidFill>
              </a:rPr>
              <a:t>Ethernet</a:t>
            </a:r>
            <a:endParaRPr kumimoji="0" lang="zh-TW" altLang="en-US" sz="2400" b="1" dirty="0">
              <a:solidFill>
                <a:srgbClr val="000099"/>
              </a:solidFill>
            </a:endParaRPr>
          </a:p>
        </p:txBody>
      </p:sp>
      <p:sp>
        <p:nvSpPr>
          <p:cNvPr id="37" name="文字方塊 100"/>
          <p:cNvSpPr txBox="1">
            <a:spLocks noChangeArrowheads="1"/>
          </p:cNvSpPr>
          <p:nvPr/>
        </p:nvSpPr>
        <p:spPr bwMode="auto">
          <a:xfrm>
            <a:off x="1631588" y="1824381"/>
            <a:ext cx="1620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2400" b="1" dirty="0" smtClean="0">
                <a:solidFill>
                  <a:srgbClr val="000099"/>
                </a:solidFill>
              </a:rPr>
              <a:t>High Speed</a:t>
            </a:r>
            <a:endParaRPr kumimoji="0" lang="zh-TW" altLang="en-US" sz="2400" b="1" dirty="0">
              <a:solidFill>
                <a:srgbClr val="000099"/>
              </a:solidFill>
            </a:endParaRPr>
          </a:p>
        </p:txBody>
      </p:sp>
      <p:sp>
        <p:nvSpPr>
          <p:cNvPr id="40" name="文字方塊 100"/>
          <p:cNvSpPr txBox="1">
            <a:spLocks noChangeArrowheads="1"/>
          </p:cNvSpPr>
          <p:nvPr/>
        </p:nvSpPr>
        <p:spPr bwMode="auto">
          <a:xfrm>
            <a:off x="2945853" y="5445224"/>
            <a:ext cx="18421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600" dirty="0" smtClean="0"/>
              <a:t>uPAC-7186EX-MTCP</a:t>
            </a:r>
            <a:endParaRPr kumimoji="0" lang="zh-TW" altLang="en-US" sz="1600" dirty="0"/>
          </a:p>
        </p:txBody>
      </p:sp>
      <p:grpSp>
        <p:nvGrpSpPr>
          <p:cNvPr id="15" name="群組 14"/>
          <p:cNvGrpSpPr/>
          <p:nvPr/>
        </p:nvGrpSpPr>
        <p:grpSpPr>
          <a:xfrm>
            <a:off x="1302837" y="3191311"/>
            <a:ext cx="914576" cy="476911"/>
            <a:chOff x="1851289" y="3679352"/>
            <a:chExt cx="914576" cy="476911"/>
          </a:xfrm>
        </p:grpSpPr>
        <p:sp>
          <p:nvSpPr>
            <p:cNvPr id="5" name="燕尾形向右箭號 4"/>
            <p:cNvSpPr/>
            <p:nvPr/>
          </p:nvSpPr>
          <p:spPr>
            <a:xfrm rot="13257279">
              <a:off x="1851289" y="3679352"/>
              <a:ext cx="914576" cy="476911"/>
            </a:xfrm>
            <a:prstGeom prst="notchedRightArrow">
              <a:avLst/>
            </a:prstGeom>
            <a:solidFill>
              <a:srgbClr val="669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4" name="文字方塊 100"/>
            <p:cNvSpPr txBox="1">
              <a:spLocks noChangeArrowheads="1"/>
            </p:cNvSpPr>
            <p:nvPr/>
          </p:nvSpPr>
          <p:spPr bwMode="auto">
            <a:xfrm rot="2504934">
              <a:off x="1883711" y="3760346"/>
              <a:ext cx="8357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400" b="1" dirty="0" smtClean="0">
                  <a:solidFill>
                    <a:srgbClr val="000099"/>
                  </a:solidFill>
                </a:rPr>
                <a:t>Data #1</a:t>
              </a:r>
              <a:endParaRPr kumimoji="0" lang="zh-TW" altLang="en-US" sz="1400" b="1" dirty="0">
                <a:solidFill>
                  <a:srgbClr val="000099"/>
                </a:solidFill>
              </a:endParaRPr>
            </a:p>
          </p:txBody>
        </p:sp>
      </p:grpSp>
      <p:pic>
        <p:nvPicPr>
          <p:cNvPr id="30" name="圖片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2109223"/>
            <a:ext cx="1468190" cy="968857"/>
          </a:xfrm>
          <a:prstGeom prst="rect">
            <a:avLst/>
          </a:prstGeom>
        </p:spPr>
      </p:pic>
      <p:pic>
        <p:nvPicPr>
          <p:cNvPr id="9" name="圖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9773" y="2007753"/>
            <a:ext cx="746111" cy="1018501"/>
          </a:xfrm>
          <a:prstGeom prst="rect">
            <a:avLst/>
          </a:prstGeom>
        </p:spPr>
      </p:pic>
      <p:grpSp>
        <p:nvGrpSpPr>
          <p:cNvPr id="57" name="群組 56"/>
          <p:cNvGrpSpPr/>
          <p:nvPr/>
        </p:nvGrpSpPr>
        <p:grpSpPr>
          <a:xfrm>
            <a:off x="1986290" y="3787367"/>
            <a:ext cx="914576" cy="476911"/>
            <a:chOff x="1851289" y="3679352"/>
            <a:chExt cx="914576" cy="476911"/>
          </a:xfrm>
        </p:grpSpPr>
        <p:sp>
          <p:nvSpPr>
            <p:cNvPr id="58" name="燕尾形向右箭號 57"/>
            <p:cNvSpPr/>
            <p:nvPr/>
          </p:nvSpPr>
          <p:spPr>
            <a:xfrm rot="13257279">
              <a:off x="1851289" y="3679352"/>
              <a:ext cx="914576" cy="476911"/>
            </a:xfrm>
            <a:prstGeom prst="notchedRightArrow">
              <a:avLst/>
            </a:prstGeom>
            <a:solidFill>
              <a:srgbClr val="669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9" name="文字方塊 100"/>
            <p:cNvSpPr txBox="1">
              <a:spLocks noChangeArrowheads="1"/>
            </p:cNvSpPr>
            <p:nvPr/>
          </p:nvSpPr>
          <p:spPr bwMode="auto">
            <a:xfrm rot="2504934">
              <a:off x="1883711" y="3760346"/>
              <a:ext cx="8357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400" b="1" dirty="0" smtClean="0">
                  <a:solidFill>
                    <a:srgbClr val="000099"/>
                  </a:solidFill>
                </a:rPr>
                <a:t>Data #2</a:t>
              </a:r>
              <a:endParaRPr kumimoji="0" lang="zh-TW" altLang="en-US" sz="1400" b="1" dirty="0">
                <a:solidFill>
                  <a:srgbClr val="000099"/>
                </a:solidFill>
              </a:endParaRPr>
            </a:p>
          </p:txBody>
        </p:sp>
      </p:grpSp>
      <p:grpSp>
        <p:nvGrpSpPr>
          <p:cNvPr id="60" name="群組 59"/>
          <p:cNvGrpSpPr/>
          <p:nvPr/>
        </p:nvGrpSpPr>
        <p:grpSpPr>
          <a:xfrm>
            <a:off x="2670824" y="4369218"/>
            <a:ext cx="914576" cy="476911"/>
            <a:chOff x="1851289" y="3679352"/>
            <a:chExt cx="914576" cy="476911"/>
          </a:xfrm>
        </p:grpSpPr>
        <p:sp>
          <p:nvSpPr>
            <p:cNvPr id="61" name="燕尾形向右箭號 60"/>
            <p:cNvSpPr/>
            <p:nvPr/>
          </p:nvSpPr>
          <p:spPr>
            <a:xfrm rot="13257279">
              <a:off x="1851289" y="3679352"/>
              <a:ext cx="914576" cy="476911"/>
            </a:xfrm>
            <a:prstGeom prst="notchedRightArrow">
              <a:avLst/>
            </a:prstGeom>
            <a:solidFill>
              <a:srgbClr val="669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2" name="文字方塊 100"/>
            <p:cNvSpPr txBox="1">
              <a:spLocks noChangeArrowheads="1"/>
            </p:cNvSpPr>
            <p:nvPr/>
          </p:nvSpPr>
          <p:spPr bwMode="auto">
            <a:xfrm rot="2504934">
              <a:off x="1883711" y="3760346"/>
              <a:ext cx="8357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400" b="1" dirty="0" smtClean="0">
                  <a:solidFill>
                    <a:srgbClr val="000099"/>
                  </a:solidFill>
                </a:rPr>
                <a:t>Data #3</a:t>
              </a:r>
              <a:endParaRPr kumimoji="0" lang="zh-TW" altLang="en-US" sz="1400" b="1" dirty="0">
                <a:solidFill>
                  <a:srgbClr val="000099"/>
                </a:solidFill>
              </a:endParaRPr>
            </a:p>
          </p:txBody>
        </p:sp>
      </p:grpSp>
      <p:cxnSp>
        <p:nvCxnSpPr>
          <p:cNvPr id="70" name="直線接點 69"/>
          <p:cNvCxnSpPr/>
          <p:nvPr/>
        </p:nvCxnSpPr>
        <p:spPr>
          <a:xfrm>
            <a:off x="4032945" y="2179734"/>
            <a:ext cx="43963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flipV="1">
            <a:off x="5255653" y="2179735"/>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flipV="1">
            <a:off x="6552232" y="2176544"/>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flipV="1">
            <a:off x="7855204" y="2176544"/>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0" name="文字方塊 100"/>
          <p:cNvSpPr txBox="1">
            <a:spLocks noChangeArrowheads="1"/>
          </p:cNvSpPr>
          <p:nvPr/>
        </p:nvSpPr>
        <p:spPr bwMode="auto">
          <a:xfrm>
            <a:off x="4377658" y="1870548"/>
            <a:ext cx="842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800" b="1" dirty="0" smtClean="0">
                <a:solidFill>
                  <a:srgbClr val="FF0000"/>
                </a:solidFill>
              </a:rPr>
              <a:t>RS-485</a:t>
            </a:r>
            <a:endParaRPr kumimoji="0" lang="zh-TW" altLang="en-US" sz="1800" b="1" dirty="0">
              <a:solidFill>
                <a:srgbClr val="FF0000"/>
              </a:solidFill>
            </a:endParaRPr>
          </a:p>
        </p:txBody>
      </p:sp>
      <p:sp>
        <p:nvSpPr>
          <p:cNvPr id="89" name="手繪多邊形 88"/>
          <p:cNvSpPr/>
          <p:nvPr/>
        </p:nvSpPr>
        <p:spPr>
          <a:xfrm>
            <a:off x="1375500" y="3119073"/>
            <a:ext cx="2079449" cy="1796371"/>
          </a:xfrm>
          <a:custGeom>
            <a:avLst/>
            <a:gdLst>
              <a:gd name="connsiteX0" fmla="*/ 2221832 w 2221832"/>
              <a:gd name="connsiteY0" fmla="*/ 1997242 h 1997242"/>
              <a:gd name="connsiteX1" fmla="*/ 649705 w 2221832"/>
              <a:gd name="connsiteY1" fmla="*/ 1395663 h 1997242"/>
              <a:gd name="connsiteX2" fmla="*/ 0 w 2221832"/>
              <a:gd name="connsiteY2" fmla="*/ 0 h 1997242"/>
            </a:gdLst>
            <a:ahLst/>
            <a:cxnLst>
              <a:cxn ang="0">
                <a:pos x="connsiteX0" y="connsiteY0"/>
              </a:cxn>
              <a:cxn ang="0">
                <a:pos x="connsiteX1" y="connsiteY1"/>
              </a:cxn>
              <a:cxn ang="0">
                <a:pos x="connsiteX2" y="connsiteY2"/>
              </a:cxn>
            </a:cxnLst>
            <a:rect l="l" t="t" r="r" b="b"/>
            <a:pathLst>
              <a:path w="2221832" h="1997242">
                <a:moveTo>
                  <a:pt x="2221832" y="1997242"/>
                </a:moveTo>
                <a:cubicBezTo>
                  <a:pt x="1620921" y="1862889"/>
                  <a:pt x="1020010" y="1728537"/>
                  <a:pt x="649705" y="1395663"/>
                </a:cubicBezTo>
                <a:cubicBezTo>
                  <a:pt x="279400" y="1062789"/>
                  <a:pt x="139700" y="531394"/>
                  <a:pt x="0" y="0"/>
                </a:cubicBezTo>
              </a:path>
            </a:pathLst>
          </a:custGeom>
          <a:noFill/>
          <a:ln w="63500">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手繪多邊形 89"/>
          <p:cNvSpPr/>
          <p:nvPr/>
        </p:nvSpPr>
        <p:spPr>
          <a:xfrm>
            <a:off x="1635256" y="3013146"/>
            <a:ext cx="1900117" cy="1612232"/>
          </a:xfrm>
          <a:custGeom>
            <a:avLst/>
            <a:gdLst>
              <a:gd name="connsiteX0" fmla="*/ 0 w 2037347"/>
              <a:gd name="connsiteY0" fmla="*/ 0 h 1612232"/>
              <a:gd name="connsiteX1" fmla="*/ 1331494 w 2037347"/>
              <a:gd name="connsiteY1" fmla="*/ 665748 h 1612232"/>
              <a:gd name="connsiteX2" fmla="*/ 2037347 w 2037347"/>
              <a:gd name="connsiteY2" fmla="*/ 1612232 h 1612232"/>
            </a:gdLst>
            <a:ahLst/>
            <a:cxnLst>
              <a:cxn ang="0">
                <a:pos x="connsiteX0" y="connsiteY0"/>
              </a:cxn>
              <a:cxn ang="0">
                <a:pos x="connsiteX1" y="connsiteY1"/>
              </a:cxn>
              <a:cxn ang="0">
                <a:pos x="connsiteX2" y="connsiteY2"/>
              </a:cxn>
            </a:cxnLst>
            <a:rect l="l" t="t" r="r" b="b"/>
            <a:pathLst>
              <a:path w="2037347" h="1612232">
                <a:moveTo>
                  <a:pt x="0" y="0"/>
                </a:moveTo>
                <a:cubicBezTo>
                  <a:pt x="495968" y="198521"/>
                  <a:pt x="991936" y="397043"/>
                  <a:pt x="1331494" y="665748"/>
                </a:cubicBezTo>
                <a:cubicBezTo>
                  <a:pt x="1671052" y="934453"/>
                  <a:pt x="1854199" y="1273342"/>
                  <a:pt x="2037347" y="1612232"/>
                </a:cubicBezTo>
              </a:path>
            </a:pathLst>
          </a:custGeom>
          <a:noFill/>
          <a:ln w="63500">
            <a:solidFill>
              <a:srgbClr val="0000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橢圓 90"/>
          <p:cNvSpPr/>
          <p:nvPr/>
        </p:nvSpPr>
        <p:spPr>
          <a:xfrm>
            <a:off x="2722115" y="3471448"/>
            <a:ext cx="359344" cy="35443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rPr>
              <a:t>1</a:t>
            </a:r>
            <a:endParaRPr lang="zh-TW" altLang="en-US" b="1" dirty="0">
              <a:solidFill>
                <a:schemeClr val="tx1"/>
              </a:solidFill>
            </a:endParaRPr>
          </a:p>
        </p:txBody>
      </p:sp>
      <p:sp>
        <p:nvSpPr>
          <p:cNvPr id="94" name="橢圓 93"/>
          <p:cNvSpPr/>
          <p:nvPr/>
        </p:nvSpPr>
        <p:spPr>
          <a:xfrm>
            <a:off x="2167386" y="4412950"/>
            <a:ext cx="359344" cy="35443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rPr>
              <a:t>4</a:t>
            </a:r>
            <a:endParaRPr lang="zh-TW" altLang="en-US" b="1" dirty="0">
              <a:solidFill>
                <a:schemeClr val="tx1"/>
              </a:solidFill>
            </a:endParaRPr>
          </a:p>
        </p:txBody>
      </p:sp>
      <p:sp>
        <p:nvSpPr>
          <p:cNvPr id="107" name="Round Same Side Corner Rectangle 9"/>
          <p:cNvSpPr/>
          <p:nvPr/>
        </p:nvSpPr>
        <p:spPr bwMode="auto">
          <a:xfrm>
            <a:off x="4427983" y="4521677"/>
            <a:ext cx="4140229" cy="916165"/>
          </a:xfrm>
          <a:prstGeom prst="round2SameRect">
            <a:avLst>
              <a:gd name="adj1" fmla="val 0"/>
              <a:gd name="adj2" fmla="val 4757"/>
            </a:avLst>
          </a:prstGeom>
          <a:gradFill flip="none" rotWithShape="1">
            <a:gsLst>
              <a:gs pos="0">
                <a:srgbClr val="00B0F0"/>
              </a:gs>
              <a:gs pos="100000">
                <a:srgbClr val="0088D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latin typeface="+mj-lt"/>
            </a:endParaRPr>
          </a:p>
        </p:txBody>
      </p:sp>
      <p:pic>
        <p:nvPicPr>
          <p:cNvPr id="110" name="圖片 10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07593" y="4646582"/>
            <a:ext cx="758694" cy="764912"/>
          </a:xfrm>
          <a:prstGeom prst="rect">
            <a:avLst/>
          </a:prstGeom>
        </p:spPr>
      </p:pic>
      <p:pic>
        <p:nvPicPr>
          <p:cNvPr id="111" name="圖片 1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99076" y="4617887"/>
            <a:ext cx="775158" cy="781511"/>
          </a:xfrm>
          <a:prstGeom prst="rect">
            <a:avLst/>
          </a:prstGeom>
        </p:spPr>
      </p:pic>
      <p:pic>
        <p:nvPicPr>
          <p:cNvPr id="112" name="圖片 1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2306" y="4614982"/>
            <a:ext cx="791890" cy="798380"/>
          </a:xfrm>
          <a:prstGeom prst="rect">
            <a:avLst/>
          </a:prstGeom>
        </p:spPr>
      </p:pic>
      <p:cxnSp>
        <p:nvCxnSpPr>
          <p:cNvPr id="113" name="直線接點 112"/>
          <p:cNvCxnSpPr/>
          <p:nvPr/>
        </p:nvCxnSpPr>
        <p:spPr>
          <a:xfrm>
            <a:off x="4203094" y="4445501"/>
            <a:ext cx="43963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直線接點 113"/>
          <p:cNvCxnSpPr/>
          <p:nvPr/>
        </p:nvCxnSpPr>
        <p:spPr>
          <a:xfrm flipV="1">
            <a:off x="5326767" y="4445502"/>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直線接點 114"/>
          <p:cNvCxnSpPr/>
          <p:nvPr/>
        </p:nvCxnSpPr>
        <p:spPr>
          <a:xfrm flipV="1">
            <a:off x="6623346" y="4442311"/>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a:xfrm flipV="1">
            <a:off x="7926318" y="4442311"/>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手繪多邊形 87"/>
          <p:cNvSpPr/>
          <p:nvPr/>
        </p:nvSpPr>
        <p:spPr>
          <a:xfrm>
            <a:off x="4021845" y="5084231"/>
            <a:ext cx="899731" cy="296235"/>
          </a:xfrm>
          <a:custGeom>
            <a:avLst/>
            <a:gdLst>
              <a:gd name="connsiteX0" fmla="*/ 1363579 w 1363579"/>
              <a:gd name="connsiteY0" fmla="*/ 168442 h 452506"/>
              <a:gd name="connsiteX1" fmla="*/ 705853 w 1363579"/>
              <a:gd name="connsiteY1" fmla="*/ 449179 h 452506"/>
              <a:gd name="connsiteX2" fmla="*/ 0 w 1363579"/>
              <a:gd name="connsiteY2" fmla="*/ 0 h 452506"/>
            </a:gdLst>
            <a:ahLst/>
            <a:cxnLst>
              <a:cxn ang="0">
                <a:pos x="connsiteX0" y="connsiteY0"/>
              </a:cxn>
              <a:cxn ang="0">
                <a:pos x="connsiteX1" y="connsiteY1"/>
              </a:cxn>
              <a:cxn ang="0">
                <a:pos x="connsiteX2" y="connsiteY2"/>
              </a:cxn>
            </a:cxnLst>
            <a:rect l="l" t="t" r="r" b="b"/>
            <a:pathLst>
              <a:path w="1363579" h="452506">
                <a:moveTo>
                  <a:pt x="1363579" y="168442"/>
                </a:moveTo>
                <a:cubicBezTo>
                  <a:pt x="1148347" y="322847"/>
                  <a:pt x="933116" y="477253"/>
                  <a:pt x="705853" y="449179"/>
                </a:cubicBezTo>
                <a:cubicBezTo>
                  <a:pt x="478590" y="421105"/>
                  <a:pt x="239295" y="210552"/>
                  <a:pt x="0" y="0"/>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橢圓 92"/>
          <p:cNvSpPr/>
          <p:nvPr/>
        </p:nvSpPr>
        <p:spPr>
          <a:xfrm>
            <a:off x="4407601" y="5170645"/>
            <a:ext cx="359344" cy="35443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rPr>
              <a:t>3</a:t>
            </a:r>
            <a:endParaRPr lang="zh-TW" altLang="en-US" b="1" dirty="0">
              <a:solidFill>
                <a:schemeClr val="tx1"/>
              </a:solidFill>
            </a:endParaRPr>
          </a:p>
        </p:txBody>
      </p:sp>
      <p:sp>
        <p:nvSpPr>
          <p:cNvPr id="87" name="手繪多邊形 86"/>
          <p:cNvSpPr/>
          <p:nvPr/>
        </p:nvSpPr>
        <p:spPr>
          <a:xfrm>
            <a:off x="4123999" y="4614982"/>
            <a:ext cx="797577" cy="300462"/>
          </a:xfrm>
          <a:custGeom>
            <a:avLst/>
            <a:gdLst>
              <a:gd name="connsiteX0" fmla="*/ 0 w 1203158"/>
              <a:gd name="connsiteY0" fmla="*/ 156417 h 300796"/>
              <a:gd name="connsiteX1" fmla="*/ 561474 w 1203158"/>
              <a:gd name="connsiteY1" fmla="*/ 4017 h 300796"/>
              <a:gd name="connsiteX2" fmla="*/ 1203158 w 1203158"/>
              <a:gd name="connsiteY2" fmla="*/ 300796 h 300796"/>
            </a:gdLst>
            <a:ahLst/>
            <a:cxnLst>
              <a:cxn ang="0">
                <a:pos x="connsiteX0" y="connsiteY0"/>
              </a:cxn>
              <a:cxn ang="0">
                <a:pos x="connsiteX1" y="connsiteY1"/>
              </a:cxn>
              <a:cxn ang="0">
                <a:pos x="connsiteX2" y="connsiteY2"/>
              </a:cxn>
            </a:cxnLst>
            <a:rect l="l" t="t" r="r" b="b"/>
            <a:pathLst>
              <a:path w="1203158" h="300796">
                <a:moveTo>
                  <a:pt x="0" y="156417"/>
                </a:moveTo>
                <a:cubicBezTo>
                  <a:pt x="180474" y="68185"/>
                  <a:pt x="360948" y="-20046"/>
                  <a:pt x="561474" y="4017"/>
                </a:cubicBezTo>
                <a:cubicBezTo>
                  <a:pt x="762000" y="28080"/>
                  <a:pt x="982579" y="164438"/>
                  <a:pt x="1203158" y="300796"/>
                </a:cubicBezTo>
              </a:path>
            </a:pathLst>
          </a:custGeom>
          <a:noFill/>
          <a:ln w="635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橢圓 91"/>
          <p:cNvSpPr/>
          <p:nvPr/>
        </p:nvSpPr>
        <p:spPr>
          <a:xfrm>
            <a:off x="4356122" y="4341383"/>
            <a:ext cx="359344" cy="35443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rPr>
              <a:t>2</a:t>
            </a:r>
            <a:endParaRPr lang="zh-TW" altLang="en-US" b="1" dirty="0">
              <a:solidFill>
                <a:schemeClr val="tx1"/>
              </a:solidFill>
            </a:endParaRPr>
          </a:p>
        </p:txBody>
      </p:sp>
      <p:cxnSp>
        <p:nvCxnSpPr>
          <p:cNvPr id="125" name="直線接點 124"/>
          <p:cNvCxnSpPr/>
          <p:nvPr/>
        </p:nvCxnSpPr>
        <p:spPr>
          <a:xfrm>
            <a:off x="1707202" y="2591659"/>
            <a:ext cx="142091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54" name="群組 53"/>
          <p:cNvGrpSpPr/>
          <p:nvPr/>
        </p:nvGrpSpPr>
        <p:grpSpPr>
          <a:xfrm>
            <a:off x="4825892" y="3970445"/>
            <a:ext cx="859521" cy="419739"/>
            <a:chOff x="7060104" y="5526380"/>
            <a:chExt cx="859521" cy="419739"/>
          </a:xfrm>
        </p:grpSpPr>
        <p:sp>
          <p:nvSpPr>
            <p:cNvPr id="55" name="燕尾形向右箭號 54"/>
            <p:cNvSpPr/>
            <p:nvPr/>
          </p:nvSpPr>
          <p:spPr>
            <a:xfrm rot="10800000">
              <a:off x="7060104" y="5526380"/>
              <a:ext cx="859521" cy="419739"/>
            </a:xfrm>
            <a:prstGeom prst="notchedRightArrow">
              <a:avLst/>
            </a:prstGeom>
            <a:solidFill>
              <a:srgbClr val="66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6" name="文字方塊 100"/>
            <p:cNvSpPr txBox="1">
              <a:spLocks noChangeArrowheads="1"/>
            </p:cNvSpPr>
            <p:nvPr/>
          </p:nvSpPr>
          <p:spPr bwMode="auto">
            <a:xfrm>
              <a:off x="7132407" y="5614462"/>
              <a:ext cx="6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200" b="1" dirty="0" smtClean="0">
                  <a:solidFill>
                    <a:srgbClr val="000099"/>
                  </a:solidFill>
                </a:rPr>
                <a:t>Data #1</a:t>
              </a:r>
              <a:endParaRPr kumimoji="0" lang="zh-TW" altLang="en-US" sz="1200" b="1" dirty="0">
                <a:solidFill>
                  <a:srgbClr val="000099"/>
                </a:solidFill>
              </a:endParaRPr>
            </a:p>
          </p:txBody>
        </p:sp>
      </p:grpSp>
      <p:grpSp>
        <p:nvGrpSpPr>
          <p:cNvPr id="69" name="群組 68"/>
          <p:cNvGrpSpPr/>
          <p:nvPr/>
        </p:nvGrpSpPr>
        <p:grpSpPr>
          <a:xfrm>
            <a:off x="6254864" y="3945365"/>
            <a:ext cx="859521" cy="419739"/>
            <a:chOff x="7060104" y="5526380"/>
            <a:chExt cx="859521" cy="419739"/>
          </a:xfrm>
        </p:grpSpPr>
        <p:sp>
          <p:nvSpPr>
            <p:cNvPr id="74" name="燕尾形向右箭號 73"/>
            <p:cNvSpPr/>
            <p:nvPr/>
          </p:nvSpPr>
          <p:spPr>
            <a:xfrm rot="10800000">
              <a:off x="7060104" y="5526380"/>
              <a:ext cx="859521" cy="419739"/>
            </a:xfrm>
            <a:prstGeom prst="notchedRightArrow">
              <a:avLst/>
            </a:prstGeom>
            <a:solidFill>
              <a:srgbClr val="66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5" name="文字方塊 100"/>
            <p:cNvSpPr txBox="1">
              <a:spLocks noChangeArrowheads="1"/>
            </p:cNvSpPr>
            <p:nvPr/>
          </p:nvSpPr>
          <p:spPr bwMode="auto">
            <a:xfrm>
              <a:off x="7132407" y="5614462"/>
              <a:ext cx="6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200" b="1" dirty="0" smtClean="0">
                  <a:solidFill>
                    <a:srgbClr val="000099"/>
                  </a:solidFill>
                </a:rPr>
                <a:t>Data #2</a:t>
              </a:r>
              <a:endParaRPr kumimoji="0" lang="zh-TW" altLang="en-US" sz="1200" b="1" dirty="0">
                <a:solidFill>
                  <a:srgbClr val="000099"/>
                </a:solidFill>
              </a:endParaRPr>
            </a:p>
          </p:txBody>
        </p:sp>
      </p:grpSp>
      <p:grpSp>
        <p:nvGrpSpPr>
          <p:cNvPr id="76" name="群組 75"/>
          <p:cNvGrpSpPr/>
          <p:nvPr/>
        </p:nvGrpSpPr>
        <p:grpSpPr>
          <a:xfrm>
            <a:off x="7634266" y="3945365"/>
            <a:ext cx="859521" cy="419739"/>
            <a:chOff x="7060104" y="5526380"/>
            <a:chExt cx="859521" cy="419739"/>
          </a:xfrm>
        </p:grpSpPr>
        <p:sp>
          <p:nvSpPr>
            <p:cNvPr id="77" name="燕尾形向右箭號 76"/>
            <p:cNvSpPr/>
            <p:nvPr/>
          </p:nvSpPr>
          <p:spPr>
            <a:xfrm rot="10800000">
              <a:off x="7060104" y="5526380"/>
              <a:ext cx="859521" cy="419739"/>
            </a:xfrm>
            <a:prstGeom prst="notchedRightArrow">
              <a:avLst/>
            </a:prstGeom>
            <a:solidFill>
              <a:srgbClr val="66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8" name="文字方塊 100"/>
            <p:cNvSpPr txBox="1">
              <a:spLocks noChangeArrowheads="1"/>
            </p:cNvSpPr>
            <p:nvPr/>
          </p:nvSpPr>
          <p:spPr bwMode="auto">
            <a:xfrm>
              <a:off x="7132407" y="5614462"/>
              <a:ext cx="6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200" b="1" dirty="0" smtClean="0">
                  <a:solidFill>
                    <a:srgbClr val="000099"/>
                  </a:solidFill>
                </a:rPr>
                <a:t>Data #3</a:t>
              </a:r>
              <a:endParaRPr kumimoji="0" lang="zh-TW" altLang="en-US" sz="1200" b="1" dirty="0">
                <a:solidFill>
                  <a:srgbClr val="000099"/>
                </a:solidFill>
              </a:endParaRPr>
            </a:p>
          </p:txBody>
        </p:sp>
      </p:grpSp>
      <p:sp>
        <p:nvSpPr>
          <p:cNvPr id="81" name="文字方塊 80"/>
          <p:cNvSpPr txBox="1"/>
          <p:nvPr/>
        </p:nvSpPr>
        <p:spPr>
          <a:xfrm>
            <a:off x="7143768" y="1785926"/>
            <a:ext cx="2000264" cy="369332"/>
          </a:xfrm>
          <a:prstGeom prst="rect">
            <a:avLst/>
          </a:prstGeom>
          <a:noFill/>
        </p:spPr>
        <p:txBody>
          <a:bodyPr wrap="square" rtlCol="0">
            <a:spAutoFit/>
          </a:bodyPr>
          <a:lstStyle/>
          <a:p>
            <a:r>
              <a:rPr lang="en-US" altLang="zh-TW" dirty="0" err="1" smtClean="0"/>
              <a:t>Modbus</a:t>
            </a:r>
            <a:r>
              <a:rPr lang="en-US" altLang="zh-TW" dirty="0" smtClean="0"/>
              <a:t> RTU</a:t>
            </a:r>
            <a:endParaRPr lang="zh-TW" altLang="en-US" dirty="0"/>
          </a:p>
        </p:txBody>
      </p:sp>
      <p:sp>
        <p:nvSpPr>
          <p:cNvPr id="82" name="文字方塊 81"/>
          <p:cNvSpPr txBox="1"/>
          <p:nvPr/>
        </p:nvSpPr>
        <p:spPr>
          <a:xfrm>
            <a:off x="0" y="3000372"/>
            <a:ext cx="2000264" cy="369332"/>
          </a:xfrm>
          <a:prstGeom prst="rect">
            <a:avLst/>
          </a:prstGeom>
          <a:noFill/>
        </p:spPr>
        <p:txBody>
          <a:bodyPr wrap="square" rtlCol="0">
            <a:spAutoFit/>
          </a:bodyPr>
          <a:lstStyle/>
          <a:p>
            <a:r>
              <a:rPr lang="en-US" altLang="zh-TW" dirty="0" err="1" smtClean="0"/>
              <a:t>Modbus</a:t>
            </a:r>
            <a:r>
              <a:rPr lang="en-US" altLang="zh-TW" dirty="0" smtClean="0"/>
              <a:t> TCP</a:t>
            </a:r>
            <a:endParaRPr lang="zh-TW" altLang="en-US" dirty="0"/>
          </a:p>
        </p:txBody>
      </p:sp>
      <p:sp>
        <p:nvSpPr>
          <p:cNvPr id="83" name="文字方塊 100"/>
          <p:cNvSpPr txBox="1">
            <a:spLocks noChangeArrowheads="1"/>
          </p:cNvSpPr>
          <p:nvPr/>
        </p:nvSpPr>
        <p:spPr bwMode="auto">
          <a:xfrm>
            <a:off x="4000496" y="3929066"/>
            <a:ext cx="842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800" b="1" dirty="0" smtClean="0">
                <a:solidFill>
                  <a:srgbClr val="FF0000"/>
                </a:solidFill>
              </a:rPr>
              <a:t>RS-485</a:t>
            </a:r>
            <a:endParaRPr kumimoji="0" lang="zh-TW" altLang="en-US" sz="1800" b="1" dirty="0">
              <a:solidFill>
                <a:srgbClr val="FF0000"/>
              </a:solidFill>
            </a:endParaRPr>
          </a:p>
        </p:txBody>
      </p:sp>
    </p:spTree>
    <p:extLst>
      <p:ext uri="{BB962C8B-B14F-4D97-AF65-F5344CB8AC3E}">
        <p14:creationId xmlns:p14="http://schemas.microsoft.com/office/powerpoint/2010/main" val="4260862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lstStyle/>
          <a:p>
            <a:r>
              <a:rPr lang="en-US" altLang="zh-TW" sz="3600" dirty="0" smtClean="0"/>
              <a:t>Does MDC Solve the problem ? </a:t>
            </a:r>
            <a:r>
              <a:rPr lang="en-US" altLang="zh-TW" sz="3600" dirty="0" smtClean="0">
                <a:solidFill>
                  <a:srgbClr val="0000FF"/>
                </a:solidFill>
              </a:rPr>
              <a:t>Yes.</a:t>
            </a:r>
            <a:endParaRPr lang="zh-TW" altLang="en-US" sz="3600" dirty="0">
              <a:solidFill>
                <a:srgbClr val="0000FF"/>
              </a:solidFill>
            </a:endParaRPr>
          </a:p>
        </p:txBody>
      </p:sp>
      <p:sp>
        <p:nvSpPr>
          <p:cNvPr id="5" name="燕尾形向右箭號 4"/>
          <p:cNvSpPr/>
          <p:nvPr/>
        </p:nvSpPr>
        <p:spPr>
          <a:xfrm rot="13257279">
            <a:off x="1795802" y="3948691"/>
            <a:ext cx="1507563" cy="476911"/>
          </a:xfrm>
          <a:prstGeom prst="notchedRightArrow">
            <a:avLst/>
          </a:prstGeom>
          <a:solidFill>
            <a:srgbClr val="6699FF"/>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5" name="Round Same Side Corner Rectangle 9"/>
          <p:cNvSpPr/>
          <p:nvPr/>
        </p:nvSpPr>
        <p:spPr bwMode="auto">
          <a:xfrm>
            <a:off x="4479609" y="2295676"/>
            <a:ext cx="4160611" cy="798512"/>
          </a:xfrm>
          <a:prstGeom prst="round2SameRect">
            <a:avLst>
              <a:gd name="adj1" fmla="val 0"/>
              <a:gd name="adj2" fmla="val 4757"/>
            </a:avLst>
          </a:prstGeom>
          <a:gradFill flip="none" rotWithShape="1">
            <a:gsLst>
              <a:gs pos="0">
                <a:srgbClr val="00B0F0"/>
              </a:gs>
              <a:gs pos="100000">
                <a:srgbClr val="0088D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latin typeface="+mj-lt"/>
            </a:endParaRPr>
          </a:p>
        </p:txBody>
      </p:sp>
      <p:pic>
        <p:nvPicPr>
          <p:cNvPr id="11" name="圖片 45" descr="cid:image001.png@01D0624F.CAE9E91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641308" y="2390926"/>
            <a:ext cx="11144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57" descr="cid:image001.png@01D0624F.CAE9E91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09733" y="2429026"/>
            <a:ext cx="1044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圖片 61" descr="cid:image001.png@01D0624F.CAE9E91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308308" y="2435376"/>
            <a:ext cx="10429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群組 101"/>
          <p:cNvGrpSpPr>
            <a:grpSpLocks/>
          </p:cNvGrpSpPr>
          <p:nvPr/>
        </p:nvGrpSpPr>
        <p:grpSpPr bwMode="auto">
          <a:xfrm>
            <a:off x="537590" y="3018437"/>
            <a:ext cx="3827492" cy="2672526"/>
            <a:chOff x="-1835448" y="3624345"/>
            <a:chExt cx="3823837" cy="2672745"/>
          </a:xfrm>
        </p:grpSpPr>
        <p:sp>
          <p:nvSpPr>
            <p:cNvPr id="35" name="文字方塊 100"/>
            <p:cNvSpPr txBox="1">
              <a:spLocks noChangeArrowheads="1"/>
            </p:cNvSpPr>
            <p:nvPr/>
          </p:nvSpPr>
          <p:spPr bwMode="auto">
            <a:xfrm>
              <a:off x="-1672001" y="5164098"/>
              <a:ext cx="1292517" cy="461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2400" b="1" dirty="0" smtClean="0">
                  <a:solidFill>
                    <a:srgbClr val="000099"/>
                  </a:solidFill>
                </a:rPr>
                <a:t>Ethernet</a:t>
              </a:r>
              <a:endParaRPr kumimoji="0" lang="zh-TW" altLang="en-US" sz="2400" b="1" dirty="0">
                <a:solidFill>
                  <a:srgbClr val="000099"/>
                </a:solidFill>
              </a:endParaRPr>
            </a:p>
          </p:txBody>
        </p:sp>
        <p:sp>
          <p:nvSpPr>
            <p:cNvPr id="37" name="文字方塊 100"/>
            <p:cNvSpPr txBox="1">
              <a:spLocks noChangeArrowheads="1"/>
            </p:cNvSpPr>
            <p:nvPr/>
          </p:nvSpPr>
          <p:spPr bwMode="auto">
            <a:xfrm>
              <a:off x="-1835448" y="4785687"/>
              <a:ext cx="1619409" cy="461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2400" b="1" dirty="0" smtClean="0">
                  <a:solidFill>
                    <a:srgbClr val="000099"/>
                  </a:solidFill>
                </a:rPr>
                <a:t>High Speed</a:t>
              </a:r>
              <a:endParaRPr kumimoji="0" lang="zh-TW" altLang="en-US" sz="2400" b="1" dirty="0">
                <a:solidFill>
                  <a:srgbClr val="000099"/>
                </a:solidFill>
              </a:endParaRPr>
            </a:p>
          </p:txBody>
        </p:sp>
        <p:sp>
          <p:nvSpPr>
            <p:cNvPr id="39" name="文字方塊 100"/>
            <p:cNvSpPr txBox="1">
              <a:spLocks noChangeArrowheads="1"/>
            </p:cNvSpPr>
            <p:nvPr/>
          </p:nvSpPr>
          <p:spPr bwMode="auto">
            <a:xfrm>
              <a:off x="934058" y="3624345"/>
              <a:ext cx="969211" cy="3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600" dirty="0" smtClean="0"/>
                <a:t>MDC-711</a:t>
              </a:r>
              <a:endParaRPr kumimoji="0" lang="zh-TW" altLang="en-US" sz="1600" dirty="0"/>
            </a:p>
          </p:txBody>
        </p:sp>
        <p:sp>
          <p:nvSpPr>
            <p:cNvPr id="40" name="文字方塊 100"/>
            <p:cNvSpPr txBox="1">
              <a:spLocks noChangeArrowheads="1"/>
            </p:cNvSpPr>
            <p:nvPr/>
          </p:nvSpPr>
          <p:spPr bwMode="auto">
            <a:xfrm>
              <a:off x="1019178" y="5958508"/>
              <a:ext cx="969211" cy="3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600" dirty="0" smtClean="0"/>
                <a:t>MDC-711</a:t>
              </a:r>
              <a:endParaRPr kumimoji="0" lang="zh-TW" altLang="en-US" sz="1600" dirty="0"/>
            </a:p>
          </p:txBody>
        </p:sp>
        <p:sp>
          <p:nvSpPr>
            <p:cNvPr id="44" name="文字方塊 100"/>
            <p:cNvSpPr txBox="1">
              <a:spLocks noChangeArrowheads="1"/>
            </p:cNvSpPr>
            <p:nvPr/>
          </p:nvSpPr>
          <p:spPr bwMode="auto">
            <a:xfrm rot="2504934">
              <a:off x="-473357" y="4722547"/>
              <a:ext cx="1467401" cy="30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400" b="1" dirty="0" smtClean="0">
                  <a:solidFill>
                    <a:srgbClr val="000099"/>
                  </a:solidFill>
                </a:rPr>
                <a:t>Data #1, #2, #3</a:t>
              </a:r>
              <a:endParaRPr kumimoji="0" lang="zh-TW" altLang="en-US" sz="1400" b="1" dirty="0">
                <a:solidFill>
                  <a:srgbClr val="000099"/>
                </a:solidFill>
              </a:endParaRPr>
            </a:p>
          </p:txBody>
        </p:sp>
      </p:grpSp>
      <p:sp>
        <p:nvSpPr>
          <p:cNvPr id="18" name="手繪多邊形 17"/>
          <p:cNvSpPr/>
          <p:nvPr/>
        </p:nvSpPr>
        <p:spPr>
          <a:xfrm>
            <a:off x="1661570" y="2935076"/>
            <a:ext cx="1722679" cy="2194653"/>
          </a:xfrm>
          <a:custGeom>
            <a:avLst/>
            <a:gdLst>
              <a:gd name="connsiteX0" fmla="*/ 180975 w 1722679"/>
              <a:gd name="connsiteY0" fmla="*/ 0 h 2194653"/>
              <a:gd name="connsiteX1" fmla="*/ 1504950 w 1722679"/>
              <a:gd name="connsiteY1" fmla="*/ 1476375 h 2194653"/>
              <a:gd name="connsiteX2" fmla="*/ 1600200 w 1722679"/>
              <a:gd name="connsiteY2" fmla="*/ 2190750 h 2194653"/>
              <a:gd name="connsiteX3" fmla="*/ 285750 w 1722679"/>
              <a:gd name="connsiteY3" fmla="*/ 1190625 h 2194653"/>
              <a:gd name="connsiteX4" fmla="*/ 0 w 1722679"/>
              <a:gd name="connsiteY4" fmla="*/ 361950 h 2194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2679" h="2194653">
                <a:moveTo>
                  <a:pt x="180975" y="0"/>
                </a:moveTo>
                <a:cubicBezTo>
                  <a:pt x="724694" y="555625"/>
                  <a:pt x="1268413" y="1111250"/>
                  <a:pt x="1504950" y="1476375"/>
                </a:cubicBezTo>
                <a:cubicBezTo>
                  <a:pt x="1741488" y="1841500"/>
                  <a:pt x="1803400" y="2238375"/>
                  <a:pt x="1600200" y="2190750"/>
                </a:cubicBezTo>
                <a:cubicBezTo>
                  <a:pt x="1397000" y="2143125"/>
                  <a:pt x="552450" y="1495425"/>
                  <a:pt x="285750" y="1190625"/>
                </a:cubicBezTo>
                <a:cubicBezTo>
                  <a:pt x="19050" y="885825"/>
                  <a:pt x="9525" y="623887"/>
                  <a:pt x="0" y="361950"/>
                </a:cubicBezTo>
              </a:path>
            </a:pathLst>
          </a:custGeom>
          <a:noFill/>
          <a:ln w="63500">
            <a:solidFill>
              <a:srgbClr val="00009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0099"/>
              </a:solidFill>
            </a:endParaRPr>
          </a:p>
        </p:txBody>
      </p:sp>
      <p:sp>
        <p:nvSpPr>
          <p:cNvPr id="19" name="手繪多邊形 18"/>
          <p:cNvSpPr/>
          <p:nvPr/>
        </p:nvSpPr>
        <p:spPr>
          <a:xfrm>
            <a:off x="1994945" y="2274899"/>
            <a:ext cx="1302582" cy="819289"/>
          </a:xfrm>
          <a:custGeom>
            <a:avLst/>
            <a:gdLst>
              <a:gd name="connsiteX0" fmla="*/ 0 w 1302582"/>
              <a:gd name="connsiteY0" fmla="*/ 666889 h 819289"/>
              <a:gd name="connsiteX1" fmla="*/ 1238250 w 1302582"/>
              <a:gd name="connsiteY1" fmla="*/ 139 h 819289"/>
              <a:gd name="connsiteX2" fmla="*/ 1047750 w 1302582"/>
              <a:gd name="connsiteY2" fmla="*/ 609739 h 819289"/>
              <a:gd name="connsiteX3" fmla="*/ 371475 w 1302582"/>
              <a:gd name="connsiteY3" fmla="*/ 819289 h 819289"/>
            </a:gdLst>
            <a:ahLst/>
            <a:cxnLst>
              <a:cxn ang="0">
                <a:pos x="connsiteX0" y="connsiteY0"/>
              </a:cxn>
              <a:cxn ang="0">
                <a:pos x="connsiteX1" y="connsiteY1"/>
              </a:cxn>
              <a:cxn ang="0">
                <a:pos x="connsiteX2" y="connsiteY2"/>
              </a:cxn>
              <a:cxn ang="0">
                <a:pos x="connsiteX3" y="connsiteY3"/>
              </a:cxn>
            </a:cxnLst>
            <a:rect l="l" t="t" r="r" b="b"/>
            <a:pathLst>
              <a:path w="1302582" h="819289">
                <a:moveTo>
                  <a:pt x="0" y="666889"/>
                </a:moveTo>
                <a:cubicBezTo>
                  <a:pt x="531812" y="338276"/>
                  <a:pt x="1063625" y="9664"/>
                  <a:pt x="1238250" y="139"/>
                </a:cubicBezTo>
                <a:cubicBezTo>
                  <a:pt x="1412875" y="-9386"/>
                  <a:pt x="1192212" y="473214"/>
                  <a:pt x="1047750" y="609739"/>
                </a:cubicBezTo>
                <a:cubicBezTo>
                  <a:pt x="903288" y="746264"/>
                  <a:pt x="637381" y="782776"/>
                  <a:pt x="371475" y="819289"/>
                </a:cubicBezTo>
              </a:path>
            </a:pathLst>
          </a:custGeom>
          <a:noFill/>
          <a:ln w="63500">
            <a:solidFill>
              <a:srgbClr val="000099"/>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4" name="圖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275" y="2036471"/>
            <a:ext cx="910851" cy="1042477"/>
          </a:xfrm>
          <a:prstGeom prst="rect">
            <a:avLst/>
          </a:prstGeom>
        </p:spPr>
      </p:pic>
      <p:pic>
        <p:nvPicPr>
          <p:cNvPr id="26" name="圖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4520" y="4349558"/>
            <a:ext cx="910851" cy="1042477"/>
          </a:xfrm>
          <a:prstGeom prst="rect">
            <a:avLst/>
          </a:prstGeom>
        </p:spPr>
      </p:pic>
      <p:pic>
        <p:nvPicPr>
          <p:cNvPr id="30" name="圖片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2350971"/>
            <a:ext cx="1468190" cy="968857"/>
          </a:xfrm>
          <a:prstGeom prst="rect">
            <a:avLst/>
          </a:prstGeom>
        </p:spPr>
      </p:pic>
      <p:sp>
        <p:nvSpPr>
          <p:cNvPr id="58" name="橢圓 57"/>
          <p:cNvSpPr/>
          <p:nvPr/>
        </p:nvSpPr>
        <p:spPr>
          <a:xfrm>
            <a:off x="2915816" y="3721147"/>
            <a:ext cx="359344" cy="35443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rPr>
              <a:t>1</a:t>
            </a:r>
            <a:endParaRPr lang="zh-TW" altLang="en-US" b="1" dirty="0">
              <a:solidFill>
                <a:schemeClr val="tx1"/>
              </a:solidFill>
            </a:endParaRPr>
          </a:p>
        </p:txBody>
      </p:sp>
      <p:sp>
        <p:nvSpPr>
          <p:cNvPr id="59" name="橢圓 58"/>
          <p:cNvSpPr/>
          <p:nvPr/>
        </p:nvSpPr>
        <p:spPr>
          <a:xfrm>
            <a:off x="2229107" y="4619425"/>
            <a:ext cx="359344" cy="354430"/>
          </a:xfrm>
          <a:prstGeom prst="ellipse">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rPr>
              <a:t>2</a:t>
            </a:r>
            <a:endParaRPr lang="zh-TW" altLang="en-US" b="1" dirty="0">
              <a:solidFill>
                <a:schemeClr val="tx1"/>
              </a:solidFill>
            </a:endParaRPr>
          </a:p>
        </p:txBody>
      </p:sp>
      <p:sp>
        <p:nvSpPr>
          <p:cNvPr id="91" name="Round Same Side Corner Rectangle 9"/>
          <p:cNvSpPr/>
          <p:nvPr/>
        </p:nvSpPr>
        <p:spPr bwMode="auto">
          <a:xfrm>
            <a:off x="4499991" y="4525425"/>
            <a:ext cx="4140229" cy="916165"/>
          </a:xfrm>
          <a:prstGeom prst="round2SameRect">
            <a:avLst>
              <a:gd name="adj1" fmla="val 0"/>
              <a:gd name="adj2" fmla="val 4757"/>
            </a:avLst>
          </a:prstGeom>
          <a:gradFill flip="none" rotWithShape="1">
            <a:gsLst>
              <a:gs pos="0">
                <a:srgbClr val="00B0F0"/>
              </a:gs>
              <a:gs pos="100000">
                <a:srgbClr val="0088D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latin typeface="+mj-lt"/>
            </a:endParaRPr>
          </a:p>
        </p:txBody>
      </p:sp>
      <p:pic>
        <p:nvPicPr>
          <p:cNvPr id="92" name="圖片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9601" y="4650330"/>
            <a:ext cx="758694" cy="764912"/>
          </a:xfrm>
          <a:prstGeom prst="rect">
            <a:avLst/>
          </a:prstGeom>
        </p:spPr>
      </p:pic>
      <p:pic>
        <p:nvPicPr>
          <p:cNvPr id="93" name="圖片 9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1084" y="4621635"/>
            <a:ext cx="775158" cy="781511"/>
          </a:xfrm>
          <a:prstGeom prst="rect">
            <a:avLst/>
          </a:prstGeom>
        </p:spPr>
      </p:pic>
      <p:pic>
        <p:nvPicPr>
          <p:cNvPr id="94" name="圖片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4314" y="4618730"/>
            <a:ext cx="791890" cy="798380"/>
          </a:xfrm>
          <a:prstGeom prst="rect">
            <a:avLst/>
          </a:prstGeom>
        </p:spPr>
      </p:pic>
      <p:cxnSp>
        <p:nvCxnSpPr>
          <p:cNvPr id="95" name="直線接點 94"/>
          <p:cNvCxnSpPr/>
          <p:nvPr/>
        </p:nvCxnSpPr>
        <p:spPr>
          <a:xfrm>
            <a:off x="4275102" y="4449249"/>
            <a:ext cx="43963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a:xfrm flipV="1">
            <a:off x="5398775" y="4449250"/>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接點 96"/>
          <p:cNvCxnSpPr/>
          <p:nvPr/>
        </p:nvCxnSpPr>
        <p:spPr>
          <a:xfrm flipV="1">
            <a:off x="6695354" y="4446059"/>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a:xfrm flipV="1">
            <a:off x="7998326" y="4446059"/>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9" name="手繪多邊形 98"/>
          <p:cNvSpPr/>
          <p:nvPr/>
        </p:nvSpPr>
        <p:spPr>
          <a:xfrm>
            <a:off x="4093853" y="5087979"/>
            <a:ext cx="899731" cy="296235"/>
          </a:xfrm>
          <a:custGeom>
            <a:avLst/>
            <a:gdLst>
              <a:gd name="connsiteX0" fmla="*/ 1363579 w 1363579"/>
              <a:gd name="connsiteY0" fmla="*/ 168442 h 452506"/>
              <a:gd name="connsiteX1" fmla="*/ 705853 w 1363579"/>
              <a:gd name="connsiteY1" fmla="*/ 449179 h 452506"/>
              <a:gd name="connsiteX2" fmla="*/ 0 w 1363579"/>
              <a:gd name="connsiteY2" fmla="*/ 0 h 452506"/>
            </a:gdLst>
            <a:ahLst/>
            <a:cxnLst>
              <a:cxn ang="0">
                <a:pos x="connsiteX0" y="connsiteY0"/>
              </a:cxn>
              <a:cxn ang="0">
                <a:pos x="connsiteX1" y="connsiteY1"/>
              </a:cxn>
              <a:cxn ang="0">
                <a:pos x="connsiteX2" y="connsiteY2"/>
              </a:cxn>
            </a:cxnLst>
            <a:rect l="l" t="t" r="r" b="b"/>
            <a:pathLst>
              <a:path w="1363579" h="452506">
                <a:moveTo>
                  <a:pt x="1363579" y="168442"/>
                </a:moveTo>
                <a:cubicBezTo>
                  <a:pt x="1148347" y="322847"/>
                  <a:pt x="933116" y="477253"/>
                  <a:pt x="705853" y="449179"/>
                </a:cubicBezTo>
                <a:cubicBezTo>
                  <a:pt x="478590" y="421105"/>
                  <a:pt x="239295" y="210552"/>
                  <a:pt x="0" y="0"/>
                </a:cubicBez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手繪多邊形 100"/>
          <p:cNvSpPr/>
          <p:nvPr/>
        </p:nvSpPr>
        <p:spPr>
          <a:xfrm>
            <a:off x="4196007" y="4618730"/>
            <a:ext cx="797577" cy="300462"/>
          </a:xfrm>
          <a:custGeom>
            <a:avLst/>
            <a:gdLst>
              <a:gd name="connsiteX0" fmla="*/ 0 w 1203158"/>
              <a:gd name="connsiteY0" fmla="*/ 156417 h 300796"/>
              <a:gd name="connsiteX1" fmla="*/ 561474 w 1203158"/>
              <a:gd name="connsiteY1" fmla="*/ 4017 h 300796"/>
              <a:gd name="connsiteX2" fmla="*/ 1203158 w 1203158"/>
              <a:gd name="connsiteY2" fmla="*/ 300796 h 300796"/>
            </a:gdLst>
            <a:ahLst/>
            <a:cxnLst>
              <a:cxn ang="0">
                <a:pos x="connsiteX0" y="connsiteY0"/>
              </a:cxn>
              <a:cxn ang="0">
                <a:pos x="connsiteX1" y="connsiteY1"/>
              </a:cxn>
              <a:cxn ang="0">
                <a:pos x="connsiteX2" y="connsiteY2"/>
              </a:cxn>
            </a:cxnLst>
            <a:rect l="l" t="t" r="r" b="b"/>
            <a:pathLst>
              <a:path w="1203158" h="300796">
                <a:moveTo>
                  <a:pt x="0" y="156417"/>
                </a:moveTo>
                <a:cubicBezTo>
                  <a:pt x="180474" y="68185"/>
                  <a:pt x="360948" y="-20046"/>
                  <a:pt x="561474" y="4017"/>
                </a:cubicBezTo>
                <a:cubicBezTo>
                  <a:pt x="762000" y="28080"/>
                  <a:pt x="982579" y="164438"/>
                  <a:pt x="1203158" y="300796"/>
                </a:cubicBez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3" name="直線接點 102"/>
          <p:cNvCxnSpPr/>
          <p:nvPr/>
        </p:nvCxnSpPr>
        <p:spPr>
          <a:xfrm>
            <a:off x="4104686" y="2203718"/>
            <a:ext cx="439635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直線接點 103"/>
          <p:cNvCxnSpPr/>
          <p:nvPr/>
        </p:nvCxnSpPr>
        <p:spPr>
          <a:xfrm flipV="1">
            <a:off x="5228359" y="2203719"/>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線接點 104"/>
          <p:cNvCxnSpPr/>
          <p:nvPr/>
        </p:nvCxnSpPr>
        <p:spPr>
          <a:xfrm flipV="1">
            <a:off x="6524938" y="2200528"/>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a:xfrm flipV="1">
            <a:off x="7827910" y="2200528"/>
            <a:ext cx="0" cy="20634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8" name="文字方塊 100"/>
          <p:cNvSpPr txBox="1">
            <a:spLocks noChangeArrowheads="1"/>
          </p:cNvSpPr>
          <p:nvPr/>
        </p:nvSpPr>
        <p:spPr bwMode="auto">
          <a:xfrm>
            <a:off x="4377658" y="1870548"/>
            <a:ext cx="8428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800" b="1" dirty="0" smtClean="0">
                <a:solidFill>
                  <a:srgbClr val="FF0000"/>
                </a:solidFill>
              </a:rPr>
              <a:t>RS-485</a:t>
            </a:r>
            <a:endParaRPr kumimoji="0" lang="zh-TW" altLang="en-US" sz="1800" b="1" dirty="0">
              <a:solidFill>
                <a:srgbClr val="FF0000"/>
              </a:solidFill>
            </a:endParaRPr>
          </a:p>
        </p:txBody>
      </p:sp>
      <p:sp>
        <p:nvSpPr>
          <p:cNvPr id="4" name="手繪多邊形 3"/>
          <p:cNvSpPr/>
          <p:nvPr/>
        </p:nvSpPr>
        <p:spPr>
          <a:xfrm>
            <a:off x="4195011" y="4330957"/>
            <a:ext cx="2189747" cy="349794"/>
          </a:xfrm>
          <a:custGeom>
            <a:avLst/>
            <a:gdLst>
              <a:gd name="connsiteX0" fmla="*/ 0 w 2189747"/>
              <a:gd name="connsiteY0" fmla="*/ 321743 h 409975"/>
              <a:gd name="connsiteX1" fmla="*/ 1299410 w 2189747"/>
              <a:gd name="connsiteY1" fmla="*/ 901 h 409975"/>
              <a:gd name="connsiteX2" fmla="*/ 2189747 w 2189747"/>
              <a:gd name="connsiteY2" fmla="*/ 409975 h 409975"/>
            </a:gdLst>
            <a:ahLst/>
            <a:cxnLst>
              <a:cxn ang="0">
                <a:pos x="connsiteX0" y="connsiteY0"/>
              </a:cxn>
              <a:cxn ang="0">
                <a:pos x="connsiteX1" y="connsiteY1"/>
              </a:cxn>
              <a:cxn ang="0">
                <a:pos x="connsiteX2" y="connsiteY2"/>
              </a:cxn>
            </a:cxnLst>
            <a:rect l="l" t="t" r="r" b="b"/>
            <a:pathLst>
              <a:path w="2189747" h="409975">
                <a:moveTo>
                  <a:pt x="0" y="321743"/>
                </a:moveTo>
                <a:cubicBezTo>
                  <a:pt x="467226" y="153969"/>
                  <a:pt x="934452" y="-13804"/>
                  <a:pt x="1299410" y="901"/>
                </a:cubicBezTo>
                <a:cubicBezTo>
                  <a:pt x="1664368" y="15606"/>
                  <a:pt x="1927057" y="212790"/>
                  <a:pt x="2189747" y="409975"/>
                </a:cubicBezTo>
              </a:path>
            </a:pathLst>
          </a:custGeom>
          <a:noFill/>
          <a:ln w="508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橢圓 49"/>
          <p:cNvSpPr/>
          <p:nvPr/>
        </p:nvSpPr>
        <p:spPr>
          <a:xfrm>
            <a:off x="4283968" y="4665247"/>
            <a:ext cx="482384" cy="287512"/>
          </a:xfrm>
          <a:prstGeom prst="ellipse">
            <a:avLst/>
          </a:prstGeom>
          <a:solidFill>
            <a:schemeClr val="tx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50" b="1" dirty="0">
                <a:solidFill>
                  <a:schemeClr val="tx1"/>
                </a:solidFill>
              </a:rPr>
              <a:t>T</a:t>
            </a:r>
            <a:r>
              <a:rPr lang="en-US" altLang="zh-TW" sz="1050" b="1" dirty="0" smtClean="0">
                <a:solidFill>
                  <a:schemeClr val="tx1"/>
                </a:solidFill>
              </a:rPr>
              <a:t>1</a:t>
            </a:r>
            <a:endParaRPr lang="zh-TW" altLang="en-US" sz="1050" b="1" dirty="0">
              <a:solidFill>
                <a:schemeClr val="tx1"/>
              </a:solidFill>
            </a:endParaRPr>
          </a:p>
        </p:txBody>
      </p:sp>
      <p:sp>
        <p:nvSpPr>
          <p:cNvPr id="52" name="橢圓 51"/>
          <p:cNvSpPr/>
          <p:nvPr/>
        </p:nvSpPr>
        <p:spPr>
          <a:xfrm>
            <a:off x="4353603" y="5063294"/>
            <a:ext cx="482384" cy="287512"/>
          </a:xfrm>
          <a:prstGeom prst="ellipse">
            <a:avLst/>
          </a:prstGeom>
          <a:solidFill>
            <a:schemeClr val="tx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50" b="1" dirty="0" smtClean="0">
                <a:solidFill>
                  <a:schemeClr val="tx1"/>
                </a:solidFill>
              </a:rPr>
              <a:t>R1</a:t>
            </a:r>
            <a:endParaRPr lang="zh-TW" altLang="en-US" sz="1050" b="1" dirty="0">
              <a:solidFill>
                <a:schemeClr val="tx1"/>
              </a:solidFill>
            </a:endParaRPr>
          </a:p>
        </p:txBody>
      </p:sp>
      <p:sp>
        <p:nvSpPr>
          <p:cNvPr id="53" name="橢圓 52"/>
          <p:cNvSpPr/>
          <p:nvPr/>
        </p:nvSpPr>
        <p:spPr>
          <a:xfrm>
            <a:off x="5638295" y="4449249"/>
            <a:ext cx="482384" cy="287512"/>
          </a:xfrm>
          <a:prstGeom prst="ellipse">
            <a:avLst/>
          </a:prstGeom>
          <a:solidFill>
            <a:schemeClr val="tx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50" b="1" dirty="0" smtClean="0">
                <a:solidFill>
                  <a:schemeClr val="tx1"/>
                </a:solidFill>
              </a:rPr>
              <a:t>T2</a:t>
            </a:r>
            <a:endParaRPr lang="zh-TW" altLang="en-US" sz="1050" b="1" dirty="0">
              <a:solidFill>
                <a:schemeClr val="tx1"/>
              </a:solidFill>
            </a:endParaRPr>
          </a:p>
        </p:txBody>
      </p:sp>
      <p:sp>
        <p:nvSpPr>
          <p:cNvPr id="6" name="手繪多邊形 5"/>
          <p:cNvSpPr/>
          <p:nvPr/>
        </p:nvSpPr>
        <p:spPr>
          <a:xfrm>
            <a:off x="4259178" y="5350806"/>
            <a:ext cx="2011905" cy="418745"/>
          </a:xfrm>
          <a:custGeom>
            <a:avLst/>
            <a:gdLst>
              <a:gd name="connsiteX0" fmla="*/ 1981200 w 1981200"/>
              <a:gd name="connsiteY0" fmla="*/ 0 h 304836"/>
              <a:gd name="connsiteX1" fmla="*/ 770021 w 1981200"/>
              <a:gd name="connsiteY1" fmla="*/ 304800 h 304836"/>
              <a:gd name="connsiteX2" fmla="*/ 0 w 1981200"/>
              <a:gd name="connsiteY2" fmla="*/ 16043 h 304836"/>
            </a:gdLst>
            <a:ahLst/>
            <a:cxnLst>
              <a:cxn ang="0">
                <a:pos x="connsiteX0" y="connsiteY0"/>
              </a:cxn>
              <a:cxn ang="0">
                <a:pos x="connsiteX1" y="connsiteY1"/>
              </a:cxn>
              <a:cxn ang="0">
                <a:pos x="connsiteX2" y="connsiteY2"/>
              </a:cxn>
            </a:cxnLst>
            <a:rect l="l" t="t" r="r" b="b"/>
            <a:pathLst>
              <a:path w="1981200" h="304836">
                <a:moveTo>
                  <a:pt x="1981200" y="0"/>
                </a:moveTo>
                <a:cubicBezTo>
                  <a:pt x="1540710" y="151063"/>
                  <a:pt x="1100221" y="302126"/>
                  <a:pt x="770021" y="304800"/>
                </a:cubicBezTo>
                <a:cubicBezTo>
                  <a:pt x="439821" y="307474"/>
                  <a:pt x="219910" y="161758"/>
                  <a:pt x="0" y="16043"/>
                </a:cubicBez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橢圓 54"/>
          <p:cNvSpPr/>
          <p:nvPr/>
        </p:nvSpPr>
        <p:spPr>
          <a:xfrm>
            <a:off x="5638295" y="5207050"/>
            <a:ext cx="482384" cy="287512"/>
          </a:xfrm>
          <a:prstGeom prst="ellipse">
            <a:avLst/>
          </a:prstGeom>
          <a:solidFill>
            <a:schemeClr val="tx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50" b="1" dirty="0" smtClean="0">
                <a:solidFill>
                  <a:schemeClr val="tx1"/>
                </a:solidFill>
              </a:rPr>
              <a:t>R2</a:t>
            </a:r>
            <a:endParaRPr lang="zh-TW" altLang="en-US" sz="1050" b="1" dirty="0">
              <a:solidFill>
                <a:schemeClr val="tx1"/>
              </a:solidFill>
            </a:endParaRPr>
          </a:p>
        </p:txBody>
      </p:sp>
      <p:sp>
        <p:nvSpPr>
          <p:cNvPr id="7" name="手繪多邊形 6"/>
          <p:cNvSpPr/>
          <p:nvPr/>
        </p:nvSpPr>
        <p:spPr>
          <a:xfrm>
            <a:off x="4275221" y="3861048"/>
            <a:ext cx="3633537" cy="779598"/>
          </a:xfrm>
          <a:custGeom>
            <a:avLst/>
            <a:gdLst>
              <a:gd name="connsiteX0" fmla="*/ 0 w 3633537"/>
              <a:gd name="connsiteY0" fmla="*/ 619177 h 779598"/>
              <a:gd name="connsiteX1" fmla="*/ 2021305 w 3633537"/>
              <a:gd name="connsiteY1" fmla="*/ 1556 h 779598"/>
              <a:gd name="connsiteX2" fmla="*/ 3633537 w 3633537"/>
              <a:gd name="connsiteY2" fmla="*/ 779598 h 779598"/>
            </a:gdLst>
            <a:ahLst/>
            <a:cxnLst>
              <a:cxn ang="0">
                <a:pos x="connsiteX0" y="connsiteY0"/>
              </a:cxn>
              <a:cxn ang="0">
                <a:pos x="connsiteX1" y="connsiteY1"/>
              </a:cxn>
              <a:cxn ang="0">
                <a:pos x="connsiteX2" y="connsiteY2"/>
              </a:cxn>
            </a:cxnLst>
            <a:rect l="l" t="t" r="r" b="b"/>
            <a:pathLst>
              <a:path w="3633537" h="779598">
                <a:moveTo>
                  <a:pt x="0" y="619177"/>
                </a:moveTo>
                <a:cubicBezTo>
                  <a:pt x="707858" y="296998"/>
                  <a:pt x="1415716" y="-25181"/>
                  <a:pt x="2021305" y="1556"/>
                </a:cubicBezTo>
                <a:cubicBezTo>
                  <a:pt x="2626895" y="28293"/>
                  <a:pt x="3130216" y="403945"/>
                  <a:pt x="3633537" y="779598"/>
                </a:cubicBez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手繪多邊形 8"/>
          <p:cNvSpPr/>
          <p:nvPr/>
        </p:nvSpPr>
        <p:spPr>
          <a:xfrm>
            <a:off x="4467726" y="5494562"/>
            <a:ext cx="3561348" cy="493467"/>
          </a:xfrm>
          <a:custGeom>
            <a:avLst/>
            <a:gdLst>
              <a:gd name="connsiteX0" fmla="*/ 3561348 w 3561348"/>
              <a:gd name="connsiteY0" fmla="*/ 0 h 378935"/>
              <a:gd name="connsiteX1" fmla="*/ 1098885 w 3561348"/>
              <a:gd name="connsiteY1" fmla="*/ 376990 h 378935"/>
              <a:gd name="connsiteX2" fmla="*/ 0 w 3561348"/>
              <a:gd name="connsiteY2" fmla="*/ 120316 h 378935"/>
            </a:gdLst>
            <a:ahLst/>
            <a:cxnLst>
              <a:cxn ang="0">
                <a:pos x="connsiteX0" y="connsiteY0"/>
              </a:cxn>
              <a:cxn ang="0">
                <a:pos x="connsiteX1" y="connsiteY1"/>
              </a:cxn>
              <a:cxn ang="0">
                <a:pos x="connsiteX2" y="connsiteY2"/>
              </a:cxn>
            </a:cxnLst>
            <a:rect l="l" t="t" r="r" b="b"/>
            <a:pathLst>
              <a:path w="3561348" h="378935">
                <a:moveTo>
                  <a:pt x="3561348" y="0"/>
                </a:moveTo>
                <a:cubicBezTo>
                  <a:pt x="2626895" y="178468"/>
                  <a:pt x="1692443" y="356937"/>
                  <a:pt x="1098885" y="376990"/>
                </a:cubicBezTo>
                <a:cubicBezTo>
                  <a:pt x="505327" y="397043"/>
                  <a:pt x="252663" y="258679"/>
                  <a:pt x="0" y="120316"/>
                </a:cubicBezTo>
              </a:path>
            </a:pathLst>
          </a:custGeom>
          <a:noFill/>
          <a:ln w="3810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橢圓 59"/>
          <p:cNvSpPr/>
          <p:nvPr/>
        </p:nvSpPr>
        <p:spPr>
          <a:xfrm>
            <a:off x="7247210" y="4496890"/>
            <a:ext cx="482384" cy="287512"/>
          </a:xfrm>
          <a:prstGeom prst="ellipse">
            <a:avLst/>
          </a:prstGeom>
          <a:solidFill>
            <a:schemeClr val="tx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50" b="1" dirty="0" smtClean="0">
                <a:solidFill>
                  <a:schemeClr val="tx1"/>
                </a:solidFill>
              </a:rPr>
              <a:t>T3</a:t>
            </a:r>
            <a:endParaRPr lang="zh-TW" altLang="en-US" sz="1050" b="1" dirty="0">
              <a:solidFill>
                <a:schemeClr val="tx1"/>
              </a:solidFill>
            </a:endParaRPr>
          </a:p>
        </p:txBody>
      </p:sp>
      <p:sp>
        <p:nvSpPr>
          <p:cNvPr id="61" name="橢圓 60"/>
          <p:cNvSpPr/>
          <p:nvPr/>
        </p:nvSpPr>
        <p:spPr>
          <a:xfrm>
            <a:off x="7164288" y="5284744"/>
            <a:ext cx="482384" cy="287512"/>
          </a:xfrm>
          <a:prstGeom prst="ellipse">
            <a:avLst/>
          </a:prstGeom>
          <a:solidFill>
            <a:schemeClr val="tx2">
              <a:lumMod val="20000"/>
              <a:lumOff val="8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50" b="1" dirty="0" smtClean="0">
                <a:solidFill>
                  <a:schemeClr val="tx1"/>
                </a:solidFill>
              </a:rPr>
              <a:t>R</a:t>
            </a:r>
            <a:r>
              <a:rPr lang="en-US" altLang="zh-TW" sz="1050" b="1" dirty="0">
                <a:solidFill>
                  <a:schemeClr val="tx1"/>
                </a:solidFill>
              </a:rPr>
              <a:t>3</a:t>
            </a:r>
            <a:endParaRPr lang="zh-TW" altLang="en-US" sz="1050" b="1" dirty="0">
              <a:solidFill>
                <a:schemeClr val="tx1"/>
              </a:solidFill>
            </a:endParaRPr>
          </a:p>
        </p:txBody>
      </p:sp>
      <p:grpSp>
        <p:nvGrpSpPr>
          <p:cNvPr id="15" name="群組 14"/>
          <p:cNvGrpSpPr/>
          <p:nvPr/>
        </p:nvGrpSpPr>
        <p:grpSpPr>
          <a:xfrm>
            <a:off x="7060104" y="5526380"/>
            <a:ext cx="859521" cy="419739"/>
            <a:chOff x="7060104" y="5526380"/>
            <a:chExt cx="859521" cy="419739"/>
          </a:xfrm>
        </p:grpSpPr>
        <p:sp>
          <p:nvSpPr>
            <p:cNvPr id="66" name="燕尾形向右箭號 65"/>
            <p:cNvSpPr/>
            <p:nvPr/>
          </p:nvSpPr>
          <p:spPr>
            <a:xfrm rot="10800000">
              <a:off x="7060104" y="5526380"/>
              <a:ext cx="859521" cy="419739"/>
            </a:xfrm>
            <a:prstGeom prst="notchedRightArrow">
              <a:avLst/>
            </a:prstGeom>
            <a:solidFill>
              <a:srgbClr val="66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7" name="文字方塊 100"/>
            <p:cNvSpPr txBox="1">
              <a:spLocks noChangeArrowheads="1"/>
            </p:cNvSpPr>
            <p:nvPr/>
          </p:nvSpPr>
          <p:spPr bwMode="auto">
            <a:xfrm>
              <a:off x="7132407" y="5614462"/>
              <a:ext cx="6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200" b="1" dirty="0" smtClean="0">
                  <a:solidFill>
                    <a:srgbClr val="000099"/>
                  </a:solidFill>
                </a:rPr>
                <a:t>Data #3</a:t>
              </a:r>
              <a:endParaRPr kumimoji="0" lang="zh-TW" altLang="en-US" sz="1200" b="1" dirty="0">
                <a:solidFill>
                  <a:srgbClr val="000099"/>
                </a:solidFill>
              </a:endParaRPr>
            </a:p>
          </p:txBody>
        </p:sp>
      </p:grpSp>
      <p:grpSp>
        <p:nvGrpSpPr>
          <p:cNvPr id="73" name="群組 72"/>
          <p:cNvGrpSpPr/>
          <p:nvPr/>
        </p:nvGrpSpPr>
        <p:grpSpPr>
          <a:xfrm>
            <a:off x="5954997" y="5396991"/>
            <a:ext cx="859521" cy="419739"/>
            <a:chOff x="7060104" y="5526380"/>
            <a:chExt cx="859521" cy="419739"/>
          </a:xfrm>
        </p:grpSpPr>
        <p:sp>
          <p:nvSpPr>
            <p:cNvPr id="74" name="燕尾形向右箭號 73"/>
            <p:cNvSpPr/>
            <p:nvPr/>
          </p:nvSpPr>
          <p:spPr>
            <a:xfrm rot="10800000">
              <a:off x="7060104" y="5526380"/>
              <a:ext cx="859521" cy="419739"/>
            </a:xfrm>
            <a:prstGeom prst="notchedRightArrow">
              <a:avLst/>
            </a:prstGeom>
            <a:solidFill>
              <a:srgbClr val="66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5" name="文字方塊 100"/>
            <p:cNvSpPr txBox="1">
              <a:spLocks noChangeArrowheads="1"/>
            </p:cNvSpPr>
            <p:nvPr/>
          </p:nvSpPr>
          <p:spPr bwMode="auto">
            <a:xfrm>
              <a:off x="7132407" y="5614462"/>
              <a:ext cx="6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200" b="1" dirty="0" smtClean="0">
                  <a:solidFill>
                    <a:srgbClr val="000099"/>
                  </a:solidFill>
                </a:rPr>
                <a:t>Data #2</a:t>
              </a:r>
              <a:endParaRPr kumimoji="0" lang="zh-TW" altLang="en-US" sz="1200" b="1" dirty="0">
                <a:solidFill>
                  <a:srgbClr val="000099"/>
                </a:solidFill>
              </a:endParaRPr>
            </a:p>
          </p:txBody>
        </p:sp>
      </p:grpSp>
      <p:grpSp>
        <p:nvGrpSpPr>
          <p:cNvPr id="76" name="群組 75"/>
          <p:cNvGrpSpPr/>
          <p:nvPr/>
        </p:nvGrpSpPr>
        <p:grpSpPr>
          <a:xfrm>
            <a:off x="4594795" y="5236096"/>
            <a:ext cx="859521" cy="419739"/>
            <a:chOff x="7060104" y="5526380"/>
            <a:chExt cx="859521" cy="419739"/>
          </a:xfrm>
        </p:grpSpPr>
        <p:sp>
          <p:nvSpPr>
            <p:cNvPr id="77" name="燕尾形向右箭號 76"/>
            <p:cNvSpPr/>
            <p:nvPr/>
          </p:nvSpPr>
          <p:spPr>
            <a:xfrm rot="10800000">
              <a:off x="7060104" y="5526380"/>
              <a:ext cx="859521" cy="419739"/>
            </a:xfrm>
            <a:prstGeom prst="notchedRightArrow">
              <a:avLst/>
            </a:prstGeom>
            <a:solidFill>
              <a:srgbClr val="66FF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8" name="文字方塊 100"/>
            <p:cNvSpPr txBox="1">
              <a:spLocks noChangeArrowheads="1"/>
            </p:cNvSpPr>
            <p:nvPr/>
          </p:nvSpPr>
          <p:spPr bwMode="auto">
            <a:xfrm>
              <a:off x="7132407" y="5614462"/>
              <a:ext cx="6739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eaLnBrk="1" hangingPunct="1">
                <a:spcBef>
                  <a:spcPct val="0"/>
                </a:spcBef>
                <a:buFontTx/>
                <a:buNone/>
              </a:pPr>
              <a:r>
                <a:rPr kumimoji="0" lang="en-US" altLang="zh-TW" sz="1200" b="1" dirty="0" smtClean="0">
                  <a:solidFill>
                    <a:srgbClr val="000099"/>
                  </a:solidFill>
                </a:rPr>
                <a:t>Data #1</a:t>
              </a:r>
              <a:endParaRPr kumimoji="0" lang="zh-TW" altLang="en-US" sz="1200" b="1" dirty="0">
                <a:solidFill>
                  <a:srgbClr val="000099"/>
                </a:solidFill>
              </a:endParaRPr>
            </a:p>
          </p:txBody>
        </p:sp>
      </p:grpSp>
    </p:spTree>
    <p:extLst>
      <p:ext uri="{BB962C8B-B14F-4D97-AF65-F5344CB8AC3E}">
        <p14:creationId xmlns:p14="http://schemas.microsoft.com/office/powerpoint/2010/main" val="3732424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22114"/>
          </a:xfrm>
        </p:spPr>
        <p:txBody>
          <a:bodyPr/>
          <a:lstStyle/>
          <a:p>
            <a:r>
              <a:rPr lang="en-US" altLang="zh-TW" dirty="0" smtClean="0"/>
              <a:t>MDC makes register continuous</a:t>
            </a:r>
            <a:endParaRPr lang="zh-TW" altLang="en-US" dirty="0"/>
          </a:p>
        </p:txBody>
      </p:sp>
      <p:pic>
        <p:nvPicPr>
          <p:cNvPr id="4" name="Picture 7" descr="MDC-71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60425"/>
            <a:ext cx="1549976" cy="1762612"/>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2762" y="4606567"/>
            <a:ext cx="791890" cy="798380"/>
          </a:xfrm>
          <a:prstGeom prst="rect">
            <a:avLst/>
          </a:prstGeom>
        </p:spPr>
      </p:pic>
      <p:pic>
        <p:nvPicPr>
          <p:cNvPr id="6" name="圖片 57" descr="cid:image001.png@01D0624F.CAE9E91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4049" y="2590982"/>
            <a:ext cx="10445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164165" y="3501008"/>
            <a:ext cx="3168352" cy="288032"/>
          </a:xfrm>
          <a:prstGeom prst="rect">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4703124" y="2708426"/>
            <a:ext cx="3168352" cy="288032"/>
          </a:xfrm>
          <a:prstGeom prst="rect">
            <a:avLst/>
          </a:prstGeom>
          <a:solidFill>
            <a:srgbClr val="00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703124" y="4861741"/>
            <a:ext cx="3168352" cy="288032"/>
          </a:xfrm>
          <a:prstGeom prst="rect">
            <a:avLst/>
          </a:prstGeom>
          <a:solidFill>
            <a:srgbClr val="00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170717" y="2708426"/>
            <a:ext cx="504056" cy="288032"/>
          </a:xfrm>
          <a:prstGeom prst="rect">
            <a:avLst/>
          </a:prstGeom>
          <a:solidFill>
            <a:srgbClr val="33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#1</a:t>
            </a:r>
            <a:endParaRPr lang="zh-TW" altLang="en-US" dirty="0"/>
          </a:p>
        </p:txBody>
      </p:sp>
      <p:sp>
        <p:nvSpPr>
          <p:cNvPr id="11" name="矩形 10"/>
          <p:cNvSpPr/>
          <p:nvPr/>
        </p:nvSpPr>
        <p:spPr>
          <a:xfrm>
            <a:off x="6466860" y="2708426"/>
            <a:ext cx="769435" cy="288032"/>
          </a:xfrm>
          <a:prstGeom prst="rect">
            <a:avLst/>
          </a:prstGeom>
          <a:solidFill>
            <a:srgbClr val="33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#2</a:t>
            </a:r>
            <a:endParaRPr lang="zh-TW" altLang="en-US" dirty="0"/>
          </a:p>
        </p:txBody>
      </p:sp>
      <p:sp>
        <p:nvSpPr>
          <p:cNvPr id="12" name="矩形 11"/>
          <p:cNvSpPr/>
          <p:nvPr/>
        </p:nvSpPr>
        <p:spPr>
          <a:xfrm>
            <a:off x="5625877" y="4855480"/>
            <a:ext cx="458291" cy="288032"/>
          </a:xfrm>
          <a:prstGeom prst="rect">
            <a:avLst/>
          </a:prstGeom>
          <a:solidFill>
            <a:srgbClr val="33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#3</a:t>
            </a:r>
            <a:endParaRPr lang="zh-TW" altLang="en-US" dirty="0"/>
          </a:p>
        </p:txBody>
      </p:sp>
      <p:sp>
        <p:nvSpPr>
          <p:cNvPr id="13" name="矩形 12"/>
          <p:cNvSpPr/>
          <p:nvPr/>
        </p:nvSpPr>
        <p:spPr>
          <a:xfrm>
            <a:off x="6851577" y="4855480"/>
            <a:ext cx="911428" cy="288032"/>
          </a:xfrm>
          <a:prstGeom prst="rect">
            <a:avLst/>
          </a:prstGeom>
          <a:solidFill>
            <a:srgbClr val="33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#4</a:t>
            </a:r>
            <a:endParaRPr lang="zh-TW" altLang="en-US" dirty="0"/>
          </a:p>
        </p:txBody>
      </p:sp>
      <p:sp>
        <p:nvSpPr>
          <p:cNvPr id="15" name="矩形 14"/>
          <p:cNvSpPr/>
          <p:nvPr/>
        </p:nvSpPr>
        <p:spPr>
          <a:xfrm>
            <a:off x="1183200" y="3356992"/>
            <a:ext cx="504056" cy="288032"/>
          </a:xfrm>
          <a:prstGeom prst="rect">
            <a:avLst/>
          </a:prstGeom>
          <a:solidFill>
            <a:srgbClr val="33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#1</a:t>
            </a:r>
            <a:endParaRPr lang="zh-TW" altLang="en-US" dirty="0"/>
          </a:p>
        </p:txBody>
      </p:sp>
      <p:sp>
        <p:nvSpPr>
          <p:cNvPr id="16" name="矩形 15"/>
          <p:cNvSpPr/>
          <p:nvPr/>
        </p:nvSpPr>
        <p:spPr>
          <a:xfrm>
            <a:off x="1687256" y="3356992"/>
            <a:ext cx="769435" cy="288032"/>
          </a:xfrm>
          <a:prstGeom prst="rect">
            <a:avLst/>
          </a:prstGeom>
          <a:solidFill>
            <a:srgbClr val="33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#2</a:t>
            </a:r>
            <a:endParaRPr lang="zh-TW" altLang="en-US" dirty="0"/>
          </a:p>
        </p:txBody>
      </p:sp>
      <p:sp>
        <p:nvSpPr>
          <p:cNvPr id="17" name="矩形 16"/>
          <p:cNvSpPr/>
          <p:nvPr/>
        </p:nvSpPr>
        <p:spPr>
          <a:xfrm>
            <a:off x="2456691" y="3356992"/>
            <a:ext cx="458291" cy="288032"/>
          </a:xfrm>
          <a:prstGeom prst="rect">
            <a:avLst/>
          </a:prstGeom>
          <a:solidFill>
            <a:srgbClr val="33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#3</a:t>
            </a:r>
            <a:endParaRPr lang="zh-TW" altLang="en-US" dirty="0"/>
          </a:p>
        </p:txBody>
      </p:sp>
      <p:sp>
        <p:nvSpPr>
          <p:cNvPr id="18" name="矩形 17"/>
          <p:cNvSpPr/>
          <p:nvPr/>
        </p:nvSpPr>
        <p:spPr>
          <a:xfrm>
            <a:off x="2914982" y="3356992"/>
            <a:ext cx="911428" cy="288032"/>
          </a:xfrm>
          <a:prstGeom prst="rect">
            <a:avLst/>
          </a:prstGeom>
          <a:solidFill>
            <a:srgbClr val="3399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#4</a:t>
            </a:r>
            <a:endParaRPr lang="zh-TW" altLang="en-US" dirty="0"/>
          </a:p>
        </p:txBody>
      </p:sp>
      <p:sp>
        <p:nvSpPr>
          <p:cNvPr id="20" name="手繪多邊形 19"/>
          <p:cNvSpPr/>
          <p:nvPr/>
        </p:nvSpPr>
        <p:spPr>
          <a:xfrm>
            <a:off x="1463040" y="2337672"/>
            <a:ext cx="3955983" cy="1011920"/>
          </a:xfrm>
          <a:custGeom>
            <a:avLst/>
            <a:gdLst>
              <a:gd name="connsiteX0" fmla="*/ 3955983 w 3955983"/>
              <a:gd name="connsiteY0" fmla="*/ 347776 h 1011920"/>
              <a:gd name="connsiteX1" fmla="*/ 1087655 w 3955983"/>
              <a:gd name="connsiteY1" fmla="*/ 30143 h 1011920"/>
              <a:gd name="connsiteX2" fmla="*/ 0 w 3955983"/>
              <a:gd name="connsiteY2" fmla="*/ 1011920 h 1011920"/>
            </a:gdLst>
            <a:ahLst/>
            <a:cxnLst>
              <a:cxn ang="0">
                <a:pos x="connsiteX0" y="connsiteY0"/>
              </a:cxn>
              <a:cxn ang="0">
                <a:pos x="connsiteX1" y="connsiteY1"/>
              </a:cxn>
              <a:cxn ang="0">
                <a:pos x="connsiteX2" y="connsiteY2"/>
              </a:cxn>
            </a:cxnLst>
            <a:rect l="l" t="t" r="r" b="b"/>
            <a:pathLst>
              <a:path w="3955983" h="1011920">
                <a:moveTo>
                  <a:pt x="3955983" y="347776"/>
                </a:moveTo>
                <a:cubicBezTo>
                  <a:pt x="2851484" y="133614"/>
                  <a:pt x="1746985" y="-80548"/>
                  <a:pt x="1087655" y="30143"/>
                </a:cubicBezTo>
                <a:cubicBezTo>
                  <a:pt x="428325" y="140834"/>
                  <a:pt x="176463" y="848291"/>
                  <a:pt x="0" y="1011920"/>
                </a:cubicBezTo>
              </a:path>
            </a:pathLst>
          </a:custGeom>
          <a:noFill/>
          <a:ln>
            <a:solidFill>
              <a:srgbClr val="FF0000"/>
            </a:solidFill>
            <a:headEnd type="ova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手繪多邊形 20"/>
          <p:cNvSpPr/>
          <p:nvPr/>
        </p:nvSpPr>
        <p:spPr>
          <a:xfrm>
            <a:off x="2088682" y="1984844"/>
            <a:ext cx="4793381" cy="1383998"/>
          </a:xfrm>
          <a:custGeom>
            <a:avLst/>
            <a:gdLst>
              <a:gd name="connsiteX0" fmla="*/ 4793381 w 4793381"/>
              <a:gd name="connsiteY0" fmla="*/ 739105 h 1383998"/>
              <a:gd name="connsiteX1" fmla="*/ 2021305 w 4793381"/>
              <a:gd name="connsiteY1" fmla="*/ 17211 h 1383998"/>
              <a:gd name="connsiteX2" fmla="*/ 0 w 4793381"/>
              <a:gd name="connsiteY2" fmla="*/ 1383998 h 1383998"/>
            </a:gdLst>
            <a:ahLst/>
            <a:cxnLst>
              <a:cxn ang="0">
                <a:pos x="connsiteX0" y="connsiteY0"/>
              </a:cxn>
              <a:cxn ang="0">
                <a:pos x="connsiteX1" y="connsiteY1"/>
              </a:cxn>
              <a:cxn ang="0">
                <a:pos x="connsiteX2" y="connsiteY2"/>
              </a:cxn>
            </a:cxnLst>
            <a:rect l="l" t="t" r="r" b="b"/>
            <a:pathLst>
              <a:path w="4793381" h="1383998">
                <a:moveTo>
                  <a:pt x="4793381" y="739105"/>
                </a:moveTo>
                <a:cubicBezTo>
                  <a:pt x="3806791" y="324417"/>
                  <a:pt x="2820202" y="-90271"/>
                  <a:pt x="2021305" y="17211"/>
                </a:cubicBezTo>
                <a:cubicBezTo>
                  <a:pt x="1222408" y="124693"/>
                  <a:pt x="611204" y="754345"/>
                  <a:pt x="0" y="1383998"/>
                </a:cubicBezTo>
              </a:path>
            </a:pathLst>
          </a:custGeom>
          <a:noFill/>
          <a:ln>
            <a:solidFill>
              <a:srgbClr val="FF0000"/>
            </a:solidFill>
            <a:headEnd type="ova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2656573" y="3657600"/>
            <a:ext cx="3214838" cy="1145406"/>
          </a:xfrm>
          <a:custGeom>
            <a:avLst/>
            <a:gdLst>
              <a:gd name="connsiteX0" fmla="*/ 3214838 w 3214838"/>
              <a:gd name="connsiteY0" fmla="*/ 1145406 h 1145406"/>
              <a:gd name="connsiteX1" fmla="*/ 1761423 w 3214838"/>
              <a:gd name="connsiteY1" fmla="*/ 770021 h 1145406"/>
              <a:gd name="connsiteX2" fmla="*/ 413886 w 3214838"/>
              <a:gd name="connsiteY2" fmla="*/ 972152 h 1145406"/>
              <a:gd name="connsiteX3" fmla="*/ 0 w 3214838"/>
              <a:gd name="connsiteY3" fmla="*/ 0 h 1145406"/>
            </a:gdLst>
            <a:ahLst/>
            <a:cxnLst>
              <a:cxn ang="0">
                <a:pos x="connsiteX0" y="connsiteY0"/>
              </a:cxn>
              <a:cxn ang="0">
                <a:pos x="connsiteX1" y="connsiteY1"/>
              </a:cxn>
              <a:cxn ang="0">
                <a:pos x="connsiteX2" y="connsiteY2"/>
              </a:cxn>
              <a:cxn ang="0">
                <a:pos x="connsiteX3" y="connsiteY3"/>
              </a:cxn>
            </a:cxnLst>
            <a:rect l="l" t="t" r="r" b="b"/>
            <a:pathLst>
              <a:path w="3214838" h="1145406">
                <a:moveTo>
                  <a:pt x="3214838" y="1145406"/>
                </a:moveTo>
                <a:cubicBezTo>
                  <a:pt x="2721543" y="972151"/>
                  <a:pt x="2228248" y="798897"/>
                  <a:pt x="1761423" y="770021"/>
                </a:cubicBezTo>
                <a:cubicBezTo>
                  <a:pt x="1294598" y="741145"/>
                  <a:pt x="707456" y="1100489"/>
                  <a:pt x="413886" y="972152"/>
                </a:cubicBezTo>
                <a:cubicBezTo>
                  <a:pt x="120315" y="843815"/>
                  <a:pt x="60157" y="421907"/>
                  <a:pt x="0" y="0"/>
                </a:cubicBezTo>
              </a:path>
            </a:pathLst>
          </a:custGeom>
          <a:noFill/>
          <a:ln>
            <a:solidFill>
              <a:srgbClr val="FF0000"/>
            </a:solidFill>
            <a:headEnd type="ova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手繪多邊形 24"/>
          <p:cNvSpPr/>
          <p:nvPr/>
        </p:nvSpPr>
        <p:spPr>
          <a:xfrm>
            <a:off x="3359217" y="3657600"/>
            <a:ext cx="3975234" cy="1183907"/>
          </a:xfrm>
          <a:custGeom>
            <a:avLst/>
            <a:gdLst>
              <a:gd name="connsiteX0" fmla="*/ 3975234 w 3975234"/>
              <a:gd name="connsiteY0" fmla="*/ 1183907 h 1183907"/>
              <a:gd name="connsiteX1" fmla="*/ 3657600 w 3975234"/>
              <a:gd name="connsiteY1" fmla="*/ 760396 h 1183907"/>
              <a:gd name="connsiteX2" fmla="*/ 2088682 w 3975234"/>
              <a:gd name="connsiteY2" fmla="*/ 442762 h 1183907"/>
              <a:gd name="connsiteX3" fmla="*/ 452387 w 3975234"/>
              <a:gd name="connsiteY3" fmla="*/ 500514 h 1183907"/>
              <a:gd name="connsiteX4" fmla="*/ 0 w 3975234"/>
              <a:gd name="connsiteY4" fmla="*/ 0 h 1183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234" h="1183907">
                <a:moveTo>
                  <a:pt x="3975234" y="1183907"/>
                </a:moveTo>
                <a:cubicBezTo>
                  <a:pt x="3973629" y="1033913"/>
                  <a:pt x="3972025" y="883920"/>
                  <a:pt x="3657600" y="760396"/>
                </a:cubicBezTo>
                <a:cubicBezTo>
                  <a:pt x="3343175" y="636872"/>
                  <a:pt x="2622884" y="486076"/>
                  <a:pt x="2088682" y="442762"/>
                </a:cubicBezTo>
                <a:cubicBezTo>
                  <a:pt x="1554480" y="399448"/>
                  <a:pt x="800501" y="574308"/>
                  <a:pt x="452387" y="500514"/>
                </a:cubicBezTo>
                <a:cubicBezTo>
                  <a:pt x="104273" y="426720"/>
                  <a:pt x="52136" y="213360"/>
                  <a:pt x="0" y="0"/>
                </a:cubicBezTo>
              </a:path>
            </a:pathLst>
          </a:custGeom>
          <a:noFill/>
          <a:ln>
            <a:solidFill>
              <a:srgbClr val="FF0000"/>
            </a:solidFill>
            <a:headEnd type="oval"/>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7598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922114"/>
          </a:xfrm>
        </p:spPr>
        <p:txBody>
          <a:bodyPr/>
          <a:lstStyle/>
          <a:p>
            <a:endParaRPr lang="zh-TW" altLang="en-US" smtClean="0"/>
          </a:p>
        </p:txBody>
      </p:sp>
      <p:sp>
        <p:nvSpPr>
          <p:cNvPr id="4099" name="Rectangle 3"/>
          <p:cNvSpPr>
            <a:spLocks noGrp="1" noChangeArrowheads="1"/>
          </p:cNvSpPr>
          <p:nvPr>
            <p:ph type="body" idx="1"/>
          </p:nvPr>
        </p:nvSpPr>
        <p:spPr>
          <a:xfrm>
            <a:off x="357188" y="2000250"/>
            <a:ext cx="8229600" cy="3214688"/>
          </a:xfrm>
        </p:spPr>
        <p:txBody>
          <a:bodyPr/>
          <a:lstStyle/>
          <a:p>
            <a:pPr>
              <a:defRPr/>
            </a:pPr>
            <a:endParaRPr lang="en-US" altLang="zh-TW" dirty="0" smtClean="0">
              <a:latin typeface="+mj-lt"/>
            </a:endParaRPr>
          </a:p>
          <a:p>
            <a:pPr algn="ctr">
              <a:buFontTx/>
              <a:buNone/>
              <a:defRPr/>
            </a:pPr>
            <a:r>
              <a:rPr lang="en-US" altLang="zh-TW" sz="4400" dirty="0" smtClean="0">
                <a:latin typeface="+mj-lt"/>
              </a:rPr>
              <a:t>MDC-700 Series and features</a:t>
            </a:r>
            <a:endParaRPr lang="en-US" altLang="zh-TW" dirty="0" smtClean="0">
              <a:latin typeface="+mj-lt"/>
            </a:endParaRP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457200" y="274638"/>
            <a:ext cx="8229600" cy="922114"/>
          </a:xfrm>
        </p:spPr>
        <p:txBody>
          <a:bodyPr/>
          <a:lstStyle/>
          <a:p>
            <a:r>
              <a:rPr lang="en-US" altLang="zh-TW" dirty="0" smtClean="0"/>
              <a:t>MDC-700 Series</a:t>
            </a:r>
            <a:br>
              <a:rPr lang="en-US" altLang="zh-TW" dirty="0" smtClean="0"/>
            </a:br>
            <a:r>
              <a:rPr lang="en-US" altLang="zh-TW" sz="2400" dirty="0" err="1" smtClean="0"/>
              <a:t>Modbus</a:t>
            </a:r>
            <a:r>
              <a:rPr lang="en-US" altLang="zh-TW" sz="2400" dirty="0" smtClean="0"/>
              <a:t> Data Concentrator</a:t>
            </a:r>
            <a:endParaRPr lang="zh-TW" altLang="en-US" sz="2400" dirty="0" smtClean="0"/>
          </a:p>
        </p:txBody>
      </p:sp>
      <p:pic>
        <p:nvPicPr>
          <p:cNvPr id="7175" name="Picture 7" descr="MDC-711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20" y="1357298"/>
            <a:ext cx="2279650" cy="25923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221" name="Group 53"/>
          <p:cNvGraphicFramePr>
            <a:graphicFrameLocks noGrp="1"/>
          </p:cNvGraphicFramePr>
          <p:nvPr>
            <p:extLst>
              <p:ext uri="{D42A27DB-BD31-4B8C-83A1-F6EECF244321}">
                <p14:modId xmlns:p14="http://schemas.microsoft.com/office/powerpoint/2010/main" val="1981987321"/>
              </p:ext>
            </p:extLst>
          </p:nvPr>
        </p:nvGraphicFramePr>
        <p:xfrm>
          <a:off x="2771775" y="2276475"/>
          <a:ext cx="5614988" cy="3389313"/>
        </p:xfrm>
        <a:graphic>
          <a:graphicData uri="http://schemas.openxmlformats.org/drawingml/2006/table">
            <a:tbl>
              <a:tblPr/>
              <a:tblGrid>
                <a:gridCol w="1439863"/>
                <a:gridCol w="1368425"/>
                <a:gridCol w="1419225"/>
                <a:gridCol w="1387475"/>
              </a:tblGrid>
              <a:tr h="717550">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zh-TW" altLang="en-US" sz="1800" b="0" i="0" u="none" strike="noStrike" cap="none" normalizeH="0" baseline="0" dirty="0" smtClean="0">
                        <a:ln>
                          <a:noFill/>
                        </a:ln>
                        <a:solidFill>
                          <a:schemeClr val="tx1"/>
                        </a:solidFill>
                        <a:effectLst/>
                        <a:latin typeface="Calibri" pitchFamily="34" charset="0"/>
                        <a:ea typeface="新細明體" pitchFamily="18" charset="-120"/>
                      </a:endParaRPr>
                    </a:p>
                  </a:txBody>
                  <a:tcP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C5E9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800" b="1" i="0" u="none" strike="noStrike" cap="none" normalizeH="0" baseline="0" smtClean="0">
                          <a:ln>
                            <a:noFill/>
                          </a:ln>
                          <a:solidFill>
                            <a:schemeClr val="tx1"/>
                          </a:solidFill>
                          <a:effectLst/>
                          <a:latin typeface="Calibri" pitchFamily="34" charset="0"/>
                          <a:ea typeface="新細明體" pitchFamily="18" charset="-120"/>
                          <a:cs typeface="Arial" charset="0"/>
                        </a:rPr>
                        <a:t>MDC-711</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C5E9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800" b="1" i="0" u="none" strike="noStrike" cap="none" normalizeH="0" baseline="0" smtClean="0">
                          <a:ln>
                            <a:noFill/>
                          </a:ln>
                          <a:solidFill>
                            <a:schemeClr val="tx1"/>
                          </a:solidFill>
                          <a:effectLst/>
                          <a:latin typeface="Calibri" pitchFamily="34" charset="0"/>
                          <a:ea typeface="新細明體" pitchFamily="18" charset="-120"/>
                          <a:cs typeface="Arial" charset="0"/>
                        </a:rPr>
                        <a:t>MDC-714</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C5E9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800" b="1" i="0" u="none" strike="noStrike" cap="none" normalizeH="0" baseline="0" smtClean="0">
                          <a:ln>
                            <a:noFill/>
                          </a:ln>
                          <a:solidFill>
                            <a:schemeClr val="tx1"/>
                          </a:solidFill>
                          <a:effectLst/>
                          <a:latin typeface="Calibri" pitchFamily="34" charset="0"/>
                          <a:ea typeface="新細明體" pitchFamily="18" charset="-120"/>
                          <a:cs typeface="Arial" charset="0"/>
                        </a:rPr>
                        <a:t>MDC-741</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C5E9FF"/>
                    </a:solidFill>
                  </a:tcPr>
                </a:tc>
              </a:tr>
              <a:tr h="382588">
                <a:tc gridSpan="4">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800" b="1" i="0" u="none" strike="noStrike" cap="none" normalizeH="0" baseline="0" smtClean="0">
                          <a:ln>
                            <a:noFill/>
                          </a:ln>
                          <a:solidFill>
                            <a:schemeClr val="tx1"/>
                          </a:solidFill>
                          <a:effectLst/>
                          <a:latin typeface="Calibri" pitchFamily="34" charset="0"/>
                          <a:ea typeface="新細明體" pitchFamily="18" charset="-120"/>
                          <a:cs typeface="Arial" charset="0"/>
                        </a:rPr>
                        <a:t>Ethernet</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E0E0E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81000">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cs typeface="Arial" charset="0"/>
                        </a:rPr>
                        <a:t>Port</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gridSpan="3">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cs typeface="Arial" charset="0"/>
                        </a:rPr>
                        <a:t>1, 10/100 Base-TX</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hMerge="1">
                  <a:txBody>
                    <a:bodyPr/>
                    <a:lstStyle/>
                    <a:p>
                      <a:endParaRPr lang="zh-TW" altLang="en-US"/>
                    </a:p>
                  </a:txBody>
                  <a:tcPr/>
                </a:tc>
              </a:tr>
              <a:tr h="381000">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cs typeface="Arial" charset="0"/>
                        </a:rPr>
                        <a:t>Protocol</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gridSpan="3">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cs typeface="Arial" charset="0"/>
                        </a:rPr>
                        <a:t>Modbus/TCP Slave</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hMerge="1">
                  <a:txBody>
                    <a:bodyPr/>
                    <a:lstStyle/>
                    <a:p>
                      <a:endParaRPr lang="zh-TW" altLang="en-US"/>
                    </a:p>
                  </a:txBody>
                  <a:tcPr/>
                </a:tc>
              </a:tr>
              <a:tr h="381000">
                <a:tc gridSpan="4">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800" b="1" i="0" u="none" strike="noStrike" cap="none" normalizeH="0" baseline="0" smtClean="0">
                          <a:ln>
                            <a:noFill/>
                          </a:ln>
                          <a:solidFill>
                            <a:schemeClr val="tx1"/>
                          </a:solidFill>
                          <a:effectLst/>
                          <a:latin typeface="Calibri" pitchFamily="34" charset="0"/>
                          <a:ea typeface="新細明體" pitchFamily="18" charset="-120"/>
                          <a:cs typeface="Arial" charset="0"/>
                        </a:rPr>
                        <a:t>COM Port</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E0E0E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81000">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cs typeface="Arial" charset="0"/>
                        </a:rPr>
                        <a:t>RS-232</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gridSpan="2">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cs typeface="Arial" charset="0"/>
                        </a:rPr>
                        <a:t>1</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cs typeface="Arial" charset="0"/>
                        </a:rPr>
                        <a:t>4</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r>
              <a:tr h="384175">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cs typeface="Arial" charset="0"/>
                        </a:rPr>
                        <a:t>RS-485</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cs typeface="Arial" charset="0"/>
                        </a:rPr>
                        <a:t>1</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cs typeface="Arial" charset="0"/>
                        </a:rPr>
                        <a:t>4</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cs typeface="Arial" charset="0"/>
                        </a:rPr>
                        <a:t>1</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r>
              <a:tr h="381000">
                <a:tc>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altLang="zh-TW" sz="1800" b="0" i="0" u="none" strike="noStrike" cap="none" normalizeH="0" baseline="0" smtClean="0">
                          <a:ln>
                            <a:noFill/>
                          </a:ln>
                          <a:solidFill>
                            <a:schemeClr val="tx1"/>
                          </a:solidFill>
                          <a:effectLst/>
                          <a:latin typeface="Calibri" pitchFamily="34" charset="0"/>
                          <a:ea typeface="新細明體" pitchFamily="18" charset="-120"/>
                          <a:cs typeface="Arial" charset="0"/>
                        </a:rPr>
                        <a:t>Protocol</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gridSpan="3">
                  <a:txBody>
                    <a:bodyPr/>
                    <a:lstStyle>
                      <a:lvl1pPr>
                        <a:spcBef>
                          <a:spcPct val="20000"/>
                        </a:spcBef>
                        <a:buFont typeface="Arial" charset="0"/>
                        <a:defRPr sz="2800">
                          <a:solidFill>
                            <a:schemeClr val="tx1"/>
                          </a:solidFill>
                          <a:latin typeface="Calibri" pitchFamily="34" charset="0"/>
                          <a:ea typeface="新細明體" pitchFamily="18" charset="-120"/>
                        </a:defRPr>
                      </a:lvl1pPr>
                      <a:lvl2pPr>
                        <a:spcBef>
                          <a:spcPct val="20000"/>
                        </a:spcBef>
                        <a:buFont typeface="Arial" charset="0"/>
                        <a:defRPr sz="2400">
                          <a:solidFill>
                            <a:schemeClr val="tx1"/>
                          </a:solidFill>
                          <a:latin typeface="Calibri" pitchFamily="34" charset="0"/>
                          <a:ea typeface="新細明體" pitchFamily="18" charset="-120"/>
                        </a:defRPr>
                      </a:lvl2pPr>
                      <a:lvl3pPr>
                        <a:spcBef>
                          <a:spcPct val="20000"/>
                        </a:spcBef>
                        <a:buFont typeface="Arial" charset="0"/>
                        <a:defRPr sz="2000">
                          <a:solidFill>
                            <a:schemeClr val="tx1"/>
                          </a:solidFill>
                          <a:latin typeface="Calibri" pitchFamily="34" charset="0"/>
                          <a:ea typeface="新細明體" pitchFamily="18" charset="-120"/>
                        </a:defRPr>
                      </a:lvl3pPr>
                      <a:lvl4pPr>
                        <a:spcBef>
                          <a:spcPct val="20000"/>
                        </a:spcBef>
                        <a:buFont typeface="Arial" charset="0"/>
                        <a:defRPr>
                          <a:solidFill>
                            <a:schemeClr val="tx1"/>
                          </a:solidFill>
                          <a:latin typeface="Calibri" pitchFamily="34" charset="0"/>
                          <a:ea typeface="新細明體" pitchFamily="18" charset="-120"/>
                        </a:defRPr>
                      </a:lvl4pPr>
                      <a:lvl5pPr>
                        <a:spcBef>
                          <a:spcPct val="20000"/>
                        </a:spcBef>
                        <a:buFont typeface="Arial" charset="0"/>
                        <a:defRPr>
                          <a:solidFill>
                            <a:schemeClr val="tx1"/>
                          </a:solidFill>
                          <a:latin typeface="Calibri" pitchFamily="34" charset="0"/>
                          <a:ea typeface="新細明體" pitchFamily="18" charset="-120"/>
                        </a:defRPr>
                      </a:lvl5pPr>
                      <a:lvl6pPr fontAlgn="base">
                        <a:spcBef>
                          <a:spcPct val="20000"/>
                        </a:spcBef>
                        <a:spcAft>
                          <a:spcPct val="0"/>
                        </a:spcAft>
                        <a:buFont typeface="Arial" charset="0"/>
                        <a:defRPr>
                          <a:solidFill>
                            <a:schemeClr val="tx1"/>
                          </a:solidFill>
                          <a:latin typeface="Calibri" pitchFamily="34" charset="0"/>
                          <a:ea typeface="新細明體" pitchFamily="18" charset="-120"/>
                        </a:defRPr>
                      </a:lvl6pPr>
                      <a:lvl7pPr fontAlgn="base">
                        <a:spcBef>
                          <a:spcPct val="20000"/>
                        </a:spcBef>
                        <a:spcAft>
                          <a:spcPct val="0"/>
                        </a:spcAft>
                        <a:buFont typeface="Arial" charset="0"/>
                        <a:defRPr>
                          <a:solidFill>
                            <a:schemeClr val="tx1"/>
                          </a:solidFill>
                          <a:latin typeface="Calibri" pitchFamily="34" charset="0"/>
                          <a:ea typeface="新細明體" pitchFamily="18" charset="-120"/>
                        </a:defRPr>
                      </a:lvl7pPr>
                      <a:lvl8pPr fontAlgn="base">
                        <a:spcBef>
                          <a:spcPct val="20000"/>
                        </a:spcBef>
                        <a:spcAft>
                          <a:spcPct val="0"/>
                        </a:spcAft>
                        <a:buFont typeface="Arial" charset="0"/>
                        <a:defRPr>
                          <a:solidFill>
                            <a:schemeClr val="tx1"/>
                          </a:solidFill>
                          <a:latin typeface="Calibri" pitchFamily="34" charset="0"/>
                          <a:ea typeface="新細明體" pitchFamily="18" charset="-120"/>
                        </a:defRPr>
                      </a:lvl8pPr>
                      <a:lvl9pPr fontAlgn="base">
                        <a:spcBef>
                          <a:spcPct val="20000"/>
                        </a:spcBef>
                        <a:spcAft>
                          <a:spcPct val="0"/>
                        </a:spcAft>
                        <a:buFont typeface="Arial"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altLang="zh-TW" sz="1800" b="0" i="0" u="none" strike="noStrike" cap="none" normalizeH="0" baseline="0" dirty="0" smtClean="0">
                          <a:ln>
                            <a:noFill/>
                          </a:ln>
                          <a:solidFill>
                            <a:schemeClr val="tx1"/>
                          </a:solidFill>
                          <a:effectLst/>
                          <a:latin typeface="Calibri" pitchFamily="34" charset="0"/>
                          <a:ea typeface="新細明體" pitchFamily="18" charset="-120"/>
                          <a:cs typeface="Arial" charset="0"/>
                        </a:rPr>
                        <a:t>Modbus </a:t>
                      </a:r>
                      <a:r>
                        <a:rPr kumimoji="0" lang="en-US" altLang="zh-TW" sz="1800" b="0" i="0" u="none" strike="noStrike" cap="none" normalizeH="0" baseline="0" smtClean="0">
                          <a:ln>
                            <a:noFill/>
                          </a:ln>
                          <a:solidFill>
                            <a:schemeClr val="tx1"/>
                          </a:solidFill>
                          <a:effectLst/>
                          <a:latin typeface="Calibri" pitchFamily="34" charset="0"/>
                          <a:ea typeface="新細明體" pitchFamily="18" charset="-120"/>
                          <a:cs typeface="Arial" charset="0"/>
                        </a:rPr>
                        <a:t>RTU Master/Slave</a:t>
                      </a:r>
                      <a:endParaRPr kumimoji="0" lang="en-US" altLang="zh-TW" sz="1800" b="0" i="0" u="none" strike="noStrike" cap="none" normalizeH="0" baseline="0" smtClean="0">
                        <a:ln>
                          <a:noFill/>
                        </a:ln>
                        <a:solidFill>
                          <a:schemeClr val="tx1"/>
                        </a:solidFill>
                        <a:effectLst/>
                        <a:latin typeface="Calibri" pitchFamily="34" charset="0"/>
                        <a:ea typeface="新細明體" pitchFamily="18" charset="-120"/>
                      </a:endParaRPr>
                    </a:p>
                  </a:txBody>
                  <a:tcPr anchor="ctr" horzOverflow="overflow">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lnTlToBr>
                      <a:noFill/>
                    </a:lnTlToBr>
                    <a:lnBlToTr>
                      <a:noFill/>
                    </a:lnBlToTr>
                    <a:solidFill>
                      <a:srgbClr val="FFFFFF"/>
                    </a:solidFill>
                  </a:tcPr>
                </a:tc>
                <a:tc hMerge="1">
                  <a:txBody>
                    <a:bodyPr/>
                    <a:lstStyle/>
                    <a:p>
                      <a:endParaRPr lang="zh-TW" altLang="en-US"/>
                    </a:p>
                  </a:txBody>
                  <a:tcPr/>
                </a:tc>
                <a:tc hMerge="1">
                  <a:txBody>
                    <a:bodyPr/>
                    <a:lstStyle/>
                    <a:p>
                      <a:endParaRPr lang="zh-TW" altLang="en-US"/>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1398</TotalTime>
  <Words>923</Words>
  <Application>Microsoft Office PowerPoint</Application>
  <PresentationFormat>如螢幕大小 (4:3)</PresentationFormat>
  <Paragraphs>210</Paragraphs>
  <Slides>22</Slides>
  <Notes>11</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Office 佈景主題</vt:lpstr>
      <vt:lpstr>          MDC-700 Series  Modbus Data Concentrator  [2016,05,26]</vt:lpstr>
      <vt:lpstr>PowerPoint 簡報</vt:lpstr>
      <vt:lpstr>What is the problem?</vt:lpstr>
      <vt:lpstr>What if I need more?</vt:lpstr>
      <vt:lpstr>Does Gateway Solve the problem ? No.</vt:lpstr>
      <vt:lpstr>Does MDC Solve the problem ? Yes.</vt:lpstr>
      <vt:lpstr>MDC makes register continuous</vt:lpstr>
      <vt:lpstr>PowerPoint 簡報</vt:lpstr>
      <vt:lpstr>MDC-700 Series Modbus Data Concentrator</vt:lpstr>
      <vt:lpstr>Great Capability</vt:lpstr>
      <vt:lpstr>Easy to Use</vt:lpstr>
      <vt:lpstr>Easy to Use</vt:lpstr>
      <vt:lpstr>Easy to Use</vt:lpstr>
      <vt:lpstr>Easy to Use</vt:lpstr>
      <vt:lpstr>Good Expansion Flexibility</vt:lpstr>
      <vt:lpstr>PowerPoint 簡報</vt:lpstr>
      <vt:lpstr>Similar Products</vt:lpstr>
      <vt:lpstr>PowerPoint 簡報</vt:lpstr>
      <vt:lpstr>MDC-700 Selling Points</vt:lpstr>
      <vt:lpstr>Choose MDC or Gateway ?</vt:lpstr>
      <vt:lpstr>What is the next for MDC ?</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Miro Lin</dc:creator>
  <cp:lastModifiedBy>Kevin Ho</cp:lastModifiedBy>
  <cp:revision>123</cp:revision>
  <dcterms:created xsi:type="dcterms:W3CDTF">2010-08-25T06:22:16Z</dcterms:created>
  <dcterms:modified xsi:type="dcterms:W3CDTF">2016-11-16T01:17:00Z</dcterms:modified>
</cp:coreProperties>
</file>