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83" r:id="rId3"/>
    <p:sldId id="270" r:id="rId4"/>
    <p:sldId id="281" r:id="rId5"/>
    <p:sldId id="274" r:id="rId6"/>
    <p:sldId id="272" r:id="rId7"/>
    <p:sldId id="286" r:id="rId8"/>
    <p:sldId id="28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5" r:id="rId17"/>
    <p:sldId id="276" r:id="rId18"/>
    <p:sldId id="277" r:id="rId19"/>
    <p:sldId id="278" r:id="rId20"/>
    <p:sldId id="279" r:id="rId21"/>
    <p:sldId id="287" r:id="rId22"/>
    <p:sldId id="259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FF"/>
    <a:srgbClr val="0000FF"/>
    <a:srgbClr val="66FFCC"/>
    <a:srgbClr val="FFCCFF"/>
    <a:srgbClr val="66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71443" autoAdjust="0"/>
  </p:normalViewPr>
  <p:slideViewPr>
    <p:cSldViewPr>
      <p:cViewPr varScale="1">
        <p:scale>
          <a:sx n="75" d="100"/>
          <a:sy n="75" d="100"/>
        </p:scale>
        <p:origin x="-16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526D89E-2CC6-4452-86F4-5878AB9C673B}" type="datetimeFigureOut">
              <a:rPr lang="zh-TW" altLang="en-US"/>
              <a:pPr>
                <a:defRPr/>
              </a:pPr>
              <a:t>2016/11/10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0D0FC89-086A-4D87-BA39-36AB2AF335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04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傳統做法，是直接用 </a:t>
            </a:r>
            <a:r>
              <a:rPr lang="en-US" altLang="zh-TW" dirty="0" smtClean="0"/>
              <a:t>RS-485 </a:t>
            </a:r>
            <a:r>
              <a:rPr lang="zh-TW" altLang="en-US" dirty="0" smtClean="0"/>
              <a:t>把這些 </a:t>
            </a:r>
            <a:r>
              <a:rPr lang="en-US" altLang="zh-TW" dirty="0" smtClean="0"/>
              <a:t>Meter </a:t>
            </a:r>
            <a:r>
              <a:rPr lang="zh-TW" altLang="en-US" dirty="0" smtClean="0"/>
              <a:t>逐一讀回 </a:t>
            </a:r>
            <a:r>
              <a:rPr lang="en-US" altLang="zh-TW" dirty="0" smtClean="0"/>
              <a:t>PC,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速度很慢</a:t>
            </a:r>
            <a:r>
              <a:rPr lang="zh-TW" altLang="en-US" baseline="0" dirty="0" smtClean="0"/>
              <a:t>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整個系統的速度瓶頸是在於 </a:t>
            </a:r>
            <a:r>
              <a:rPr lang="en-US" altLang="zh-TW" baseline="0" dirty="0" smtClean="0"/>
              <a:t>RS-485 </a:t>
            </a:r>
            <a:r>
              <a:rPr lang="zh-TW" altLang="en-US" baseline="0" dirty="0" smtClean="0"/>
              <a:t>的速度不夠快，</a:t>
            </a:r>
            <a:endParaRPr lang="en-US" altLang="zh-TW" dirty="0" smtClean="0"/>
          </a:p>
          <a:p>
            <a:r>
              <a:rPr lang="zh-TW" altLang="en-US" baseline="0" dirty="0" smtClean="0"/>
              <a:t>所以，就算</a:t>
            </a:r>
            <a:r>
              <a:rPr lang="zh-TW" altLang="en-US" baseline="0" dirty="0" smtClean="0"/>
              <a:t>把 </a:t>
            </a:r>
            <a:r>
              <a:rPr lang="en-US" altLang="zh-TW" baseline="0" dirty="0" smtClean="0"/>
              <a:t>PC </a:t>
            </a:r>
            <a:r>
              <a:rPr lang="zh-TW" altLang="en-US" baseline="0" dirty="0" smtClean="0"/>
              <a:t>的效能提升 </a:t>
            </a:r>
            <a:r>
              <a:rPr lang="en-US" altLang="zh-TW" baseline="0" dirty="0" smtClean="0"/>
              <a:t>(CPU </a:t>
            </a:r>
            <a:r>
              <a:rPr lang="zh-TW" altLang="en-US" baseline="0" dirty="0" smtClean="0"/>
              <a:t>升級</a:t>
            </a:r>
            <a:r>
              <a:rPr lang="en-US" altLang="zh-TW" baseline="0" dirty="0" smtClean="0"/>
              <a:t>, RAM size </a:t>
            </a:r>
            <a:r>
              <a:rPr lang="zh-TW" altLang="en-US" baseline="0" dirty="0" smtClean="0"/>
              <a:t>加大</a:t>
            </a:r>
            <a:r>
              <a:rPr lang="en-US" altLang="zh-TW" baseline="0" dirty="0" smtClean="0"/>
              <a:t>) </a:t>
            </a:r>
            <a:r>
              <a:rPr lang="zh-TW" altLang="en-US" baseline="0" dirty="0" smtClean="0"/>
              <a:t>都無法解決這個問題。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63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要接很多的 </a:t>
            </a:r>
            <a:r>
              <a:rPr lang="en-US" altLang="zh-TW" dirty="0" smtClean="0"/>
              <a:t>Modbus/RTU </a:t>
            </a:r>
            <a:r>
              <a:rPr lang="zh-TW" altLang="en-US" dirty="0" smtClean="0"/>
              <a:t>設備，一定要有好的工具，可以知道執行結果。</a:t>
            </a:r>
            <a:endParaRPr lang="en-US" altLang="zh-TW" dirty="0" smtClean="0"/>
          </a:p>
          <a:p>
            <a:r>
              <a:rPr lang="en-US" altLang="zh-TW" dirty="0" smtClean="0"/>
              <a:t>2. MBDC-200 </a:t>
            </a:r>
            <a:r>
              <a:rPr lang="zh-TW" altLang="en-US" dirty="0" smtClean="0"/>
              <a:t>的方式，只知道發生了多少錯誤，卻不知道是哪一個 </a:t>
            </a:r>
            <a:r>
              <a:rPr lang="en-US" altLang="zh-TW" dirty="0" smtClean="0"/>
              <a:t>Modbus/RTU </a:t>
            </a:r>
            <a:r>
              <a:rPr lang="zh-TW" altLang="en-US" dirty="0" smtClean="0"/>
              <a:t>設備出錯，是哪一種錯誤，碰到問題時，不好 </a:t>
            </a:r>
            <a:r>
              <a:rPr lang="en-US" altLang="zh-TW" dirty="0" smtClean="0"/>
              <a:t>Debug.</a:t>
            </a:r>
          </a:p>
          <a:p>
            <a:r>
              <a:rPr lang="en-US" altLang="zh-TW" dirty="0" smtClean="0"/>
              <a:t>3. </a:t>
            </a:r>
            <a:r>
              <a:rPr lang="en-US" altLang="zh-TW" dirty="0" err="1" smtClean="0"/>
              <a:t>Mgate</a:t>
            </a:r>
            <a:r>
              <a:rPr lang="en-US" altLang="zh-TW" dirty="0" smtClean="0"/>
              <a:t> 5150 </a:t>
            </a:r>
            <a:r>
              <a:rPr lang="zh-TW" altLang="en-US" dirty="0" smtClean="0"/>
              <a:t>比 </a:t>
            </a:r>
            <a:r>
              <a:rPr lang="en-US" altLang="zh-TW" dirty="0" smtClean="0"/>
              <a:t>MBDC-200 </a:t>
            </a:r>
            <a:r>
              <a:rPr lang="zh-TW" altLang="en-US" dirty="0" smtClean="0"/>
              <a:t>要好的是，它還多了一個可以看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Modbus </a:t>
            </a:r>
            <a:r>
              <a:rPr lang="zh-TW" altLang="en-US" baseline="0" dirty="0" smtClean="0"/>
              <a:t>通訊的原始資料，但是，這個也是比較複雜的資料，容易閱讀。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177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 </a:t>
            </a:r>
            <a:r>
              <a:rPr lang="en-US" altLang="zh-TW" dirty="0" smtClean="0"/>
              <a:t>RS-485 </a:t>
            </a:r>
            <a:r>
              <a:rPr lang="zh-TW" altLang="en-US" dirty="0" smtClean="0"/>
              <a:t>的設備數量不多 （</a:t>
            </a:r>
            <a:r>
              <a:rPr lang="en-US" altLang="zh-TW" dirty="0" smtClean="0"/>
              <a:t>&lt;=</a:t>
            </a:r>
            <a:r>
              <a:rPr lang="en-US" altLang="zh-TW" baseline="0" dirty="0" smtClean="0"/>
              <a:t> 5 pcs) </a:t>
            </a:r>
            <a:r>
              <a:rPr lang="zh-TW" altLang="en-US" dirty="0" smtClean="0"/>
              <a:t>，選擇比較便的 </a:t>
            </a:r>
            <a:r>
              <a:rPr lang="en-US" altLang="zh-TW" dirty="0" smtClean="0"/>
              <a:t>I-7188EX-MTCP</a:t>
            </a:r>
            <a:r>
              <a:rPr lang="en-US" altLang="zh-TW" baseline="0" dirty="0" smtClean="0"/>
              <a:t> or </a:t>
            </a:r>
            <a:r>
              <a:rPr lang="en-US" altLang="zh-TW" baseline="0" dirty="0" err="1" smtClean="0"/>
              <a:t>tGW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就可以了。</a:t>
            </a:r>
            <a:endParaRPr lang="en-US" altLang="zh-TW" baseline="0" dirty="0" smtClean="0"/>
          </a:p>
          <a:p>
            <a:r>
              <a:rPr lang="zh-TW" altLang="en-US" dirty="0" smtClean="0"/>
              <a:t>反之，系統比較大，使用 </a:t>
            </a:r>
            <a:r>
              <a:rPr lang="en-US" altLang="zh-TW" dirty="0" smtClean="0"/>
              <a:t>RS-485 </a:t>
            </a:r>
            <a:r>
              <a:rPr lang="zh-TW" altLang="en-US" dirty="0" smtClean="0"/>
              <a:t>的設備比較多，則使用 </a:t>
            </a:r>
            <a:r>
              <a:rPr lang="en-US" altLang="zh-TW" dirty="0" smtClean="0"/>
              <a:t>MDC </a:t>
            </a:r>
            <a:r>
              <a:rPr lang="zh-TW" altLang="en-US" dirty="0" smtClean="0"/>
              <a:t>可以有效提升整体的通訊效能。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72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64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Modbus/TCP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to Modbus/RTU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gateway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產品，非常普遍。</a:t>
            </a:r>
            <a:endParaRPr lang="en-US" altLang="zh-TW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我們自已的有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I-7188EX-MTCP, tGW-715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  <a:endParaRPr lang="en-US" altLang="zh-TW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這類的產品，要設定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gateway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 port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baseline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baudrate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以及每個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 port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管理的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Modbus/RTU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設備的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範圍。</a:t>
            </a:r>
            <a:endParaRPr lang="en-US" altLang="zh-TW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然後使用時，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PC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上指定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Gateway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IP address,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Modbus ID,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Modbus/TCP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command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送到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gateway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時，它就會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bypass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到相對應的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 port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Modbus/RTU device.</a:t>
            </a:r>
          </a:p>
          <a:p>
            <a:endParaRPr lang="en-US" altLang="zh-TW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Gateway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的設定，很簡單。但是實際在使用時，需要逐一對每一個設備下命令。所以即便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PC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端已經是 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Modbus/TCP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的通訊，但是在整個完整的通訊過程，還是有一段是經過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RS-232/485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，所以速度還是被 </a:t>
            </a:r>
            <a:r>
              <a:rPr lang="en-US" altLang="zh-TW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RS-232/485 </a:t>
            </a:r>
            <a:r>
              <a:rPr lang="zh-TW" altLang="en-US" baseline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拖慢了。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92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Modbus Data</a:t>
            </a:r>
            <a:r>
              <a:rPr lang="en-US" altLang="zh-TW" baseline="0" dirty="0" smtClean="0"/>
              <a:t> Concentrator </a:t>
            </a:r>
            <a:r>
              <a:rPr lang="zh-TW" altLang="en-US" baseline="0" dirty="0" smtClean="0"/>
              <a:t>是方式，是由一個 </a:t>
            </a:r>
            <a:r>
              <a:rPr lang="en-US" altLang="zh-TW" baseline="0" dirty="0" smtClean="0"/>
              <a:t>scan engine </a:t>
            </a:r>
            <a:r>
              <a:rPr lang="zh-TW" altLang="en-US" baseline="0" dirty="0" smtClean="0"/>
              <a:t>在背景將 </a:t>
            </a:r>
            <a:r>
              <a:rPr lang="en-US" altLang="zh-TW" baseline="0" dirty="0" smtClean="0"/>
              <a:t>Modbus/RTU </a:t>
            </a:r>
            <a:r>
              <a:rPr lang="zh-TW" altLang="en-US" baseline="0" dirty="0" smtClean="0"/>
              <a:t>設備的資料，逐一讀回，放在 </a:t>
            </a:r>
            <a:r>
              <a:rPr lang="en-US" altLang="zh-TW" baseline="0" dirty="0" smtClean="0"/>
              <a:t>MDC </a:t>
            </a:r>
            <a:r>
              <a:rPr lang="zh-TW" altLang="en-US" baseline="0" dirty="0" smtClean="0"/>
              <a:t>內部的 </a:t>
            </a:r>
            <a:r>
              <a:rPr lang="en-US" altLang="zh-TW" baseline="0" dirty="0" smtClean="0"/>
              <a:t>memory.</a:t>
            </a:r>
          </a:p>
          <a:p>
            <a:r>
              <a:rPr lang="zh-TW" altLang="en-US" baseline="0" dirty="0" smtClean="0"/>
              <a:t>當收到 </a:t>
            </a:r>
            <a:r>
              <a:rPr lang="en-US" altLang="zh-TW" baseline="0" dirty="0" smtClean="0"/>
              <a:t>PC </a:t>
            </a:r>
            <a:r>
              <a:rPr lang="zh-TW" altLang="en-US" baseline="0" dirty="0" smtClean="0"/>
              <a:t>端送來的 </a:t>
            </a:r>
            <a:r>
              <a:rPr lang="en-US" altLang="zh-TW" baseline="0" dirty="0" smtClean="0"/>
              <a:t>Modbus/TCP </a:t>
            </a:r>
            <a:r>
              <a:rPr lang="zh-TW" altLang="en-US" baseline="0" dirty="0" smtClean="0"/>
              <a:t>命令後，</a:t>
            </a:r>
            <a:r>
              <a:rPr lang="en-US" altLang="zh-TW" baseline="0" dirty="0" smtClean="0"/>
              <a:t>MDC </a:t>
            </a:r>
            <a:r>
              <a:rPr lang="zh-TW" altLang="en-US" baseline="0" dirty="0" smtClean="0"/>
              <a:t>直接將內部 </a:t>
            </a:r>
            <a:r>
              <a:rPr lang="en-US" altLang="zh-TW" baseline="0" dirty="0" smtClean="0"/>
              <a:t>memory </a:t>
            </a:r>
            <a:r>
              <a:rPr lang="zh-TW" altLang="en-US" baseline="0" dirty="0" smtClean="0"/>
              <a:t>的值傳回給 </a:t>
            </a:r>
            <a:r>
              <a:rPr lang="en-US" altLang="zh-TW" baseline="0" dirty="0" smtClean="0"/>
              <a:t>PC.</a:t>
            </a:r>
          </a:p>
          <a:p>
            <a:r>
              <a:rPr lang="zh-TW" altLang="en-US" baseline="0" dirty="0" smtClean="0"/>
              <a:t>所以，</a:t>
            </a:r>
            <a:r>
              <a:rPr lang="en-US" altLang="zh-TW" baseline="0" dirty="0" smtClean="0"/>
              <a:t>PC </a:t>
            </a:r>
            <a:r>
              <a:rPr lang="zh-TW" altLang="en-US" baseline="0" dirty="0" smtClean="0"/>
              <a:t>取得 </a:t>
            </a:r>
            <a:r>
              <a:rPr lang="en-US" altLang="zh-TW" baseline="0" dirty="0" smtClean="0"/>
              <a:t>Modbus/RTU </a:t>
            </a:r>
            <a:r>
              <a:rPr lang="zh-TW" altLang="en-US" baseline="0" dirty="0" smtClean="0"/>
              <a:t>設備的資料，只要透過 </a:t>
            </a:r>
            <a:r>
              <a:rPr lang="en-US" altLang="zh-TW" baseline="0" dirty="0" smtClean="0"/>
              <a:t>Ethernet </a:t>
            </a:r>
            <a:r>
              <a:rPr lang="zh-TW" altLang="en-US" baseline="0" dirty="0" smtClean="0"/>
              <a:t>跟 </a:t>
            </a:r>
            <a:r>
              <a:rPr lang="en-US" altLang="zh-TW" baseline="0" dirty="0" smtClean="0"/>
              <a:t>MDC </a:t>
            </a:r>
            <a:r>
              <a:rPr lang="zh-TW" altLang="en-US" baseline="0" dirty="0" smtClean="0"/>
              <a:t>通訊就好，通訊速度快。而且，可以把存在  </a:t>
            </a:r>
            <a:r>
              <a:rPr lang="en-US" altLang="zh-TW" baseline="0" dirty="0" smtClean="0"/>
              <a:t>memory </a:t>
            </a:r>
            <a:r>
              <a:rPr lang="zh-TW" altLang="en-US" baseline="0" dirty="0" smtClean="0"/>
              <a:t>裡的資料一次讀完，效率更快。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55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有些設備的 </a:t>
            </a:r>
            <a:r>
              <a:rPr lang="en-US" altLang="zh-TW" dirty="0" smtClean="0"/>
              <a:t>Modbus </a:t>
            </a:r>
            <a:r>
              <a:rPr lang="zh-TW" altLang="en-US" dirty="0" smtClean="0"/>
              <a:t>資料並非是連續的。</a:t>
            </a:r>
            <a:endParaRPr lang="en-US" altLang="zh-TW" dirty="0" smtClean="0"/>
          </a:p>
          <a:p>
            <a:r>
              <a:rPr lang="zh-TW" altLang="en-US" dirty="0" smtClean="0"/>
              <a:t>傳統做法，</a:t>
            </a:r>
            <a:r>
              <a:rPr lang="en-US" altLang="zh-TW" dirty="0" smtClean="0"/>
              <a:t>PC </a:t>
            </a:r>
            <a:r>
              <a:rPr lang="zh-TW" altLang="en-US" dirty="0" smtClean="0"/>
              <a:t>是下達多次命令讀取這些資料。</a:t>
            </a:r>
            <a:r>
              <a:rPr lang="en-US" altLang="zh-TW" dirty="0" smtClean="0"/>
              <a:t>RS-232/485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的通訊速度已經不快了，還要分成多次讀取，</a:t>
            </a:r>
            <a:r>
              <a:rPr lang="zh-TW" altLang="en-US" dirty="0" smtClean="0"/>
              <a:t>更加地沒有效率。</a:t>
            </a:r>
            <a:endParaRPr lang="en-US" altLang="zh-TW" dirty="0" smtClean="0"/>
          </a:p>
          <a:p>
            <a:r>
              <a:rPr lang="en-US" altLang="zh-TW" dirty="0" smtClean="0"/>
              <a:t>MDC </a:t>
            </a:r>
            <a:r>
              <a:rPr lang="zh-TW" altLang="en-US" dirty="0" smtClean="0"/>
              <a:t>的作法，可以將各個 </a:t>
            </a:r>
            <a:r>
              <a:rPr lang="en-US" altLang="zh-TW" dirty="0" smtClean="0"/>
              <a:t>RS-232/485 </a:t>
            </a:r>
            <a:r>
              <a:rPr lang="zh-TW" altLang="en-US" dirty="0" smtClean="0"/>
              <a:t>設備上，不管是連續或是不連續的資料，都整理成連續的。</a:t>
            </a:r>
            <a:endParaRPr lang="en-US" altLang="zh-TW" dirty="0" smtClean="0"/>
          </a:p>
          <a:p>
            <a:r>
              <a:rPr lang="zh-TW" altLang="en-US" dirty="0" smtClean="0"/>
              <a:t>如果一來，</a:t>
            </a:r>
            <a:r>
              <a:rPr lang="en-US" altLang="zh-TW" dirty="0" smtClean="0"/>
              <a:t>PC </a:t>
            </a:r>
            <a:r>
              <a:rPr lang="zh-TW" altLang="en-US" dirty="0" smtClean="0"/>
              <a:t>就可以一次讀取大量的資料，大幅提通訊的效率。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60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Config.csv </a:t>
            </a:r>
            <a:r>
              <a:rPr lang="zh-TW" altLang="en-US" dirty="0" smtClean="0"/>
              <a:t>是存在 </a:t>
            </a:r>
            <a:r>
              <a:rPr lang="en-US" altLang="zh-TW" dirty="0" smtClean="0"/>
              <a:t>MDC-700 </a:t>
            </a:r>
            <a:r>
              <a:rPr lang="zh-TW" altLang="en-US" dirty="0" smtClean="0"/>
              <a:t>上，透過 </a:t>
            </a:r>
            <a:r>
              <a:rPr lang="en-US" altLang="zh-TW" dirty="0" smtClean="0"/>
              <a:t>import/export </a:t>
            </a:r>
            <a:r>
              <a:rPr lang="zh-TW" altLang="en-US" dirty="0" smtClean="0"/>
              <a:t>可以快速複製到另外一顆 </a:t>
            </a:r>
            <a:r>
              <a:rPr lang="en-US" altLang="zh-TW" dirty="0" smtClean="0"/>
              <a:t>MDC-700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51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可以由 </a:t>
            </a:r>
            <a:r>
              <a:rPr lang="en-US" altLang="zh-TW" dirty="0" smtClean="0"/>
              <a:t>MDC-700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的網頁上看到每一個 </a:t>
            </a:r>
            <a:r>
              <a:rPr lang="en-US" altLang="zh-TW" baseline="0" dirty="0" smtClean="0"/>
              <a:t>definition </a:t>
            </a:r>
            <a:r>
              <a:rPr lang="zh-TW" altLang="en-US" baseline="0" dirty="0" smtClean="0"/>
              <a:t>，它的 </a:t>
            </a:r>
            <a:r>
              <a:rPr lang="en-US" altLang="zh-TW" baseline="0" dirty="0" smtClean="0"/>
              <a:t>register mapping </a:t>
            </a:r>
            <a:r>
              <a:rPr lang="zh-TW" altLang="en-US" baseline="0" dirty="0" smtClean="0"/>
              <a:t>的位置。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執行的結果，也可以直接看到，若通訊出問，可以快速查出是哪一個 </a:t>
            </a:r>
            <a:r>
              <a:rPr lang="en-US" altLang="zh-TW" baseline="0" dirty="0" smtClean="0"/>
              <a:t>Modbus/RTU device </a:t>
            </a:r>
            <a:r>
              <a:rPr lang="zh-TW" altLang="en-US" baseline="0" dirty="0" smtClean="0"/>
              <a:t>出問題。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40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MDC-700 </a:t>
            </a:r>
            <a:r>
              <a:rPr lang="zh-TW" altLang="en-US" dirty="0" smtClean="0"/>
              <a:t>最容易使用，可以處理的資料量最多，根據 </a:t>
            </a:r>
            <a:r>
              <a:rPr lang="en-US" altLang="zh-TW" dirty="0" smtClean="0"/>
              <a:t>COM</a:t>
            </a:r>
            <a:r>
              <a:rPr lang="en-US" altLang="zh-TW" baseline="0" dirty="0" smtClean="0"/>
              <a:t> port </a:t>
            </a:r>
            <a:r>
              <a:rPr lang="zh-TW" altLang="en-US" baseline="0" dirty="0" smtClean="0"/>
              <a:t>數量不同，總共</a:t>
            </a:r>
            <a:r>
              <a:rPr lang="zh-TW" altLang="en-US" dirty="0" smtClean="0"/>
              <a:t>有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個型号可以選擇，最彈性。</a:t>
            </a:r>
            <a:endParaRPr lang="en-US" altLang="zh-TW" dirty="0" smtClean="0"/>
          </a:p>
          <a:p>
            <a:r>
              <a:rPr lang="en-US" altLang="zh-TW" dirty="0" smtClean="0"/>
              <a:t>MBDC-200 </a:t>
            </a:r>
            <a:r>
              <a:rPr lang="zh-TW" altLang="en-US" baseline="0" dirty="0" smtClean="0"/>
              <a:t>的功能比 </a:t>
            </a:r>
            <a:r>
              <a:rPr lang="en-US" altLang="zh-TW" baseline="0" dirty="0" smtClean="0"/>
              <a:t>MDC-700  </a:t>
            </a:r>
            <a:r>
              <a:rPr lang="zh-TW" altLang="en-US" baseline="0" dirty="0" smtClean="0"/>
              <a:t>差一點而已，但是它只有</a:t>
            </a:r>
            <a:r>
              <a:rPr lang="en-US" altLang="zh-TW" baseline="0" dirty="0" smtClean="0"/>
              <a:t> 2 </a:t>
            </a:r>
            <a:r>
              <a:rPr lang="zh-TW" altLang="en-US" baseline="0" dirty="0" smtClean="0"/>
              <a:t>個 </a:t>
            </a:r>
            <a:r>
              <a:rPr lang="en-US" altLang="zh-TW" baseline="0" dirty="0" smtClean="0"/>
              <a:t>COM port </a:t>
            </a:r>
            <a:r>
              <a:rPr lang="zh-TW" altLang="en-US" baseline="0" dirty="0" smtClean="0"/>
              <a:t>可以使用。</a:t>
            </a:r>
            <a:endParaRPr lang="en-US" altLang="zh-TW" baseline="0" dirty="0" smtClean="0"/>
          </a:p>
          <a:p>
            <a:r>
              <a:rPr lang="en-US" altLang="zh-TW" dirty="0" smtClean="0"/>
              <a:t>DC-100 </a:t>
            </a:r>
            <a:r>
              <a:rPr lang="zh-TW" altLang="en-US" dirty="0" smtClean="0"/>
              <a:t>不好用，可以接的設備數量也少。</a:t>
            </a:r>
            <a:endParaRPr lang="en-US" altLang="zh-TW" dirty="0" smtClean="0"/>
          </a:p>
          <a:p>
            <a:r>
              <a:rPr lang="en-US" altLang="zh-TW" dirty="0" err="1" smtClean="0"/>
              <a:t>MGate</a:t>
            </a:r>
            <a:r>
              <a:rPr lang="en-US" altLang="zh-TW" dirty="0" smtClean="0"/>
              <a:t> 5150 </a:t>
            </a:r>
            <a:r>
              <a:rPr lang="zh-TW" altLang="en-US" dirty="0" smtClean="0"/>
              <a:t>功能多</a:t>
            </a:r>
            <a:r>
              <a:rPr lang="en-US" altLang="zh-TW" baseline="0" dirty="0" smtClean="0"/>
              <a:t> (Modbus, Ethernet/IP)</a:t>
            </a:r>
            <a:r>
              <a:rPr lang="zh-TW" altLang="en-US" dirty="0" smtClean="0"/>
              <a:t>，使用起來不是麼容易，而且它的 </a:t>
            </a:r>
            <a:r>
              <a:rPr lang="en-US" altLang="zh-TW" dirty="0" smtClean="0"/>
              <a:t>COM</a:t>
            </a:r>
            <a:r>
              <a:rPr lang="en-US" altLang="zh-TW" baseline="0" dirty="0" smtClean="0"/>
              <a:t> port </a:t>
            </a:r>
            <a:r>
              <a:rPr lang="zh-TW" altLang="en-US" baseline="0" dirty="0" smtClean="0"/>
              <a:t>只有一個，擴充性是最差的。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FC89-086A-4D87-BA39-36AB2AF335C4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71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58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18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173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12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92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7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902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2956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81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eneral_4-W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9144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35" name="Picture 11" descr="ICP DAS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4313"/>
            <a:ext cx="649287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3492500" y="6308725"/>
            <a:ext cx="5256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b="1">
                <a:latin typeface="微軟正黑體" pitchFamily="34" charset="-120"/>
                <a:ea typeface="微軟正黑體" pitchFamily="34" charset="-120"/>
              </a:rPr>
              <a:t>泓格科技股份有限公司   </a:t>
            </a:r>
            <a:r>
              <a:rPr lang="en-US" altLang="zh-TW" sz="1400" b="1">
                <a:latin typeface="微軟正黑體" pitchFamily="34" charset="-120"/>
                <a:ea typeface="微軟正黑體" pitchFamily="34" charset="-120"/>
              </a:rPr>
              <a:t>ICP DAS CO., LTD.   www.icpdas.com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icpdas.com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anlink.com/" TargetMode="External"/><Relationship Id="rId5" Type="http://schemas.openxmlformats.org/officeDocument/2006/relationships/hyperlink" Target="http://www.proconx.com/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www.moxa.com/" TargetMode="Externa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cid:image001.png@01D0624F.CAE9E91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cid:image001.png@01D0624F.CAE9E910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cid:image001.png@01D0624F.CAE9E9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png@01D0624F.CAE9E91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14400" y="2635222"/>
            <a:ext cx="8229600" cy="2651166"/>
          </a:xfrm>
        </p:spPr>
        <p:txBody>
          <a:bodyPr/>
          <a:lstStyle/>
          <a:p>
            <a:r>
              <a:rPr lang="en-US" altLang="zh-TW" sz="5400" dirty="0" smtClean="0"/>
              <a:t>          MDC-700 Series</a:t>
            </a:r>
            <a:br>
              <a:rPr lang="en-US" altLang="zh-TW" sz="54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Modbus Data </a:t>
            </a:r>
            <a:r>
              <a:rPr lang="en-US" altLang="zh-TW" dirty="0" smtClean="0"/>
              <a:t>Concentrator</a:t>
            </a:r>
            <a:br>
              <a:rPr lang="en-US" altLang="zh-TW" dirty="0" smtClean="0"/>
            </a:br>
            <a:r>
              <a:rPr lang="en-US" altLang="zh-TW" dirty="0" smtClean="0"/>
              <a:t>(Modbus </a:t>
            </a:r>
            <a:r>
              <a:rPr lang="zh-TW" altLang="en-US" dirty="0" smtClean="0"/>
              <a:t>資料集中器</a:t>
            </a:r>
            <a:r>
              <a:rPr lang="en-US" altLang="zh-TW" dirty="0" smtClean="0"/>
              <a:t>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3600" dirty="0" smtClean="0"/>
              <a:t>[2016,05,26]</a:t>
            </a:r>
            <a:endParaRPr lang="zh-TW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785794"/>
            <a:ext cx="2426290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大量資料處理能力</a:t>
            </a:r>
            <a:endParaRPr lang="zh-TW" altLang="en-US" dirty="0" smtClean="0"/>
          </a:p>
        </p:txBody>
      </p:sp>
      <p:pic>
        <p:nvPicPr>
          <p:cNvPr id="8234" name="Picture 42" descr="structur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561263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易於使用</a:t>
            </a:r>
            <a:endParaRPr lang="zh-TW" altLang="en-US" dirty="0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68313" y="1052736"/>
            <a:ext cx="8229600" cy="4814664"/>
          </a:xfrm>
        </p:spPr>
        <p:txBody>
          <a:bodyPr/>
          <a:lstStyle/>
          <a:p>
            <a:r>
              <a:rPr lang="en-US" altLang="zh-TW" dirty="0" smtClean="0"/>
              <a:t>Web-based </a:t>
            </a:r>
            <a:r>
              <a:rPr lang="zh-TW" altLang="en-US" dirty="0" smtClean="0"/>
              <a:t>操作介面</a:t>
            </a:r>
            <a:endParaRPr lang="zh-TW" altLang="en-US" dirty="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9500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易於使用</a:t>
            </a:r>
            <a:endParaRPr lang="zh-TW" altLang="en-US" dirty="0" smtClean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 </a:t>
            </a:r>
            <a:r>
              <a:rPr lang="en-US" altLang="zh-TW" dirty="0" smtClean="0"/>
              <a:t>.CSV </a:t>
            </a:r>
            <a:r>
              <a:rPr lang="zh-TW" altLang="en-US" dirty="0" smtClean="0"/>
              <a:t>格式之設定檔</a:t>
            </a:r>
            <a:endParaRPr lang="en-US" altLang="zh-TW" dirty="0" smtClean="0"/>
          </a:p>
          <a:p>
            <a:endParaRPr lang="zh-TW" altLang="en-US" dirty="0" smtClean="0"/>
          </a:p>
        </p:txBody>
      </p:sp>
      <p:pic>
        <p:nvPicPr>
          <p:cNvPr id="10245" name="Picture 5" descr="snap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7127875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易於使用</a:t>
            </a:r>
            <a:endParaRPr lang="zh-TW" altLang="en-US" dirty="0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zh-TW" altLang="en-US" dirty="0" smtClean="0"/>
              <a:t>可以匯入</a:t>
            </a:r>
            <a:r>
              <a:rPr lang="en-US" altLang="zh-TW" dirty="0" smtClean="0"/>
              <a:t>/</a:t>
            </a:r>
            <a:r>
              <a:rPr lang="zh-TW" altLang="en-US" dirty="0" smtClean="0"/>
              <a:t>匯出 </a:t>
            </a:r>
            <a:r>
              <a:rPr lang="en-US" altLang="zh-TW" dirty="0" smtClean="0"/>
              <a:t>Config.csv</a:t>
            </a:r>
            <a:endParaRPr lang="zh-TW" altLang="en-US" dirty="0" smtClean="0"/>
          </a:p>
        </p:txBody>
      </p:sp>
      <p:pic>
        <p:nvPicPr>
          <p:cNvPr id="11269" name="Picture 5" descr="structur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60575"/>
            <a:ext cx="5329237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易於使用</a:t>
            </a:r>
            <a:endParaRPr lang="zh-TW" altLang="en-US" dirty="0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68313" y="1052736"/>
            <a:ext cx="8229600" cy="4814664"/>
          </a:xfrm>
        </p:spPr>
        <p:txBody>
          <a:bodyPr/>
          <a:lstStyle/>
          <a:p>
            <a:r>
              <a:rPr lang="zh-TW" altLang="en-US" sz="2400" dirty="0" smtClean="0">
                <a:sym typeface="Wingdings" pitchFamily="2" charset="2"/>
              </a:rPr>
              <a:t>每一個儀表</a:t>
            </a:r>
            <a:r>
              <a:rPr lang="en-US" altLang="zh-TW" sz="2400" dirty="0" smtClean="0">
                <a:sym typeface="Wingdings" pitchFamily="2" charset="2"/>
              </a:rPr>
              <a:t>/</a:t>
            </a:r>
            <a:r>
              <a:rPr lang="zh-TW" altLang="en-US" sz="2400" dirty="0" smtClean="0">
                <a:sym typeface="Wingdings" pitchFamily="2" charset="2"/>
              </a:rPr>
              <a:t>設備在 </a:t>
            </a:r>
            <a:r>
              <a:rPr lang="en-US" altLang="zh-TW" sz="2400" dirty="0" smtClean="0">
                <a:sym typeface="Wingdings" pitchFamily="2" charset="2"/>
              </a:rPr>
              <a:t>MDC </a:t>
            </a:r>
            <a:r>
              <a:rPr lang="zh-TW" altLang="en-US" sz="2400" dirty="0" smtClean="0">
                <a:sym typeface="Wingdings" pitchFamily="2" charset="2"/>
              </a:rPr>
              <a:t>上的 </a:t>
            </a:r>
            <a:r>
              <a:rPr lang="en-US" altLang="zh-TW" sz="2400" dirty="0" smtClean="0">
                <a:sym typeface="Wingdings" pitchFamily="2" charset="2"/>
              </a:rPr>
              <a:t>register </a:t>
            </a:r>
            <a:r>
              <a:rPr lang="zh-TW" altLang="en-US" sz="2400" dirty="0" smtClean="0">
                <a:sym typeface="Wingdings" pitchFamily="2" charset="2"/>
              </a:rPr>
              <a:t>位址對應一目瞭然</a:t>
            </a:r>
            <a:endParaRPr lang="en-US" altLang="zh-TW" sz="2400" dirty="0" smtClean="0">
              <a:sym typeface="Wingdings" pitchFamily="2" charset="2"/>
            </a:endParaRPr>
          </a:p>
          <a:p>
            <a:r>
              <a:rPr lang="zh-TW" altLang="en-US" sz="2400" dirty="0" smtClean="0">
                <a:sym typeface="Wingdings" pitchFamily="2" charset="2"/>
              </a:rPr>
              <a:t>每一則通訊命令的執行結果一目瞭然</a:t>
            </a:r>
            <a:r>
              <a:rPr lang="en-US" altLang="zh-TW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zh-TW" altLang="en-US" sz="2400" b="1" dirty="0" smtClean="0">
                <a:solidFill>
                  <a:srgbClr val="FF0000"/>
                </a:solidFill>
                <a:sym typeface="Wingdings" pitchFamily="2" charset="2"/>
              </a:rPr>
              <a:t>易於診斷</a:t>
            </a:r>
            <a:endParaRPr lang="zh-TW" alt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000240"/>
            <a:ext cx="4824536" cy="42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彈性的擴充能力</a:t>
            </a:r>
            <a:endParaRPr lang="zh-TW" altLang="en-US" dirty="0" smtClean="0"/>
          </a:p>
        </p:txBody>
      </p:sp>
      <p:pic>
        <p:nvPicPr>
          <p:cNvPr id="13317" name="Picture 5" descr="structur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478587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4282" y="3571876"/>
            <a:ext cx="33575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多種 </a:t>
            </a:r>
            <a:r>
              <a:rPr lang="en-US" altLang="zh-TW" sz="2000" b="1" dirty="0" smtClean="0"/>
              <a:t>COM port </a:t>
            </a:r>
            <a:r>
              <a:rPr lang="zh-TW" altLang="en-US" sz="2000" b="1" dirty="0" smtClean="0"/>
              <a:t>組合</a:t>
            </a:r>
            <a:r>
              <a:rPr lang="en-US" altLang="zh-TW" sz="2000" b="1" dirty="0" smtClean="0"/>
              <a:t>: </a:t>
            </a:r>
            <a:endParaRPr lang="en-US" altLang="zh-TW" sz="2000" b="1" dirty="0" smtClean="0"/>
          </a:p>
          <a:p>
            <a:r>
              <a:rPr lang="en-US" altLang="zh-TW" b="1" dirty="0" smtClean="0"/>
              <a:t>MDC-711</a:t>
            </a:r>
            <a:r>
              <a:rPr lang="en-US" altLang="zh-TW" dirty="0" smtClean="0"/>
              <a:t>: 1x RS-232, 1x RS-485</a:t>
            </a:r>
          </a:p>
          <a:p>
            <a:r>
              <a:rPr lang="en-US" altLang="zh-TW" b="1" dirty="0" smtClean="0"/>
              <a:t>MDC-714</a:t>
            </a:r>
            <a:r>
              <a:rPr lang="en-US" altLang="zh-TW" dirty="0" smtClean="0"/>
              <a:t>: 1x RS-232, 4x RS-485</a:t>
            </a:r>
          </a:p>
          <a:p>
            <a:r>
              <a:rPr lang="en-US" altLang="zh-TW" b="1" dirty="0" smtClean="0"/>
              <a:t>MDC-741</a:t>
            </a:r>
            <a:r>
              <a:rPr lang="en-US" altLang="zh-TW" dirty="0" smtClean="0"/>
              <a:t>: 4x RS-232, 1x RS-485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00250"/>
            <a:ext cx="8229600" cy="3214688"/>
          </a:xfrm>
        </p:spPr>
        <p:txBody>
          <a:bodyPr/>
          <a:lstStyle/>
          <a:p>
            <a:pPr>
              <a:defRPr/>
            </a:pPr>
            <a:endParaRPr lang="en-US" altLang="zh-TW" dirty="0" smtClean="0"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zh-TW" altLang="en-US" sz="4400" dirty="0" smtClean="0">
                <a:latin typeface="+mj-lt"/>
              </a:rPr>
              <a:t>相似產品比較</a:t>
            </a:r>
            <a:endParaRPr lang="en-US" altLang="zh-TW" sz="4400" dirty="0" smtClean="0"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相似產品</a:t>
            </a:r>
            <a:endParaRPr lang="zh-TW" altLang="en-US" dirty="0"/>
          </a:p>
        </p:txBody>
      </p:sp>
      <p:sp>
        <p:nvSpPr>
          <p:cNvPr id="13314" name="AutoShape 2" descr="「獎章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79512" y="1628800"/>
            <a:ext cx="8589640" cy="4669698"/>
            <a:chOff x="179512" y="1916833"/>
            <a:chExt cx="8589640" cy="4669698"/>
          </a:xfrm>
        </p:grpSpPr>
        <p:graphicFrame>
          <p:nvGraphicFramePr>
            <p:cNvPr id="4" name="內容版面配置區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3596813"/>
                </p:ext>
              </p:extLst>
            </p:nvPr>
          </p:nvGraphicFramePr>
          <p:xfrm>
            <a:off x="179512" y="1916833"/>
            <a:ext cx="8589640" cy="4669698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359800"/>
                  <a:gridCol w="1596287"/>
                  <a:gridCol w="1796441"/>
                  <a:gridCol w="2016224"/>
                  <a:gridCol w="1820888"/>
                </a:tblGrid>
                <a:tr h="397288">
                  <a:tc>
                    <a:txBody>
                      <a:bodyPr/>
                      <a:lstStyle/>
                      <a:p>
                        <a:r>
                          <a:rPr lang="en-US" altLang="zh-TW" sz="1600" b="1" dirty="0" smtClean="0"/>
                          <a:t>Item</a:t>
                        </a:r>
                        <a:endParaRPr lang="zh-TW" altLang="en-US" sz="16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600" b="1" dirty="0" smtClean="0"/>
                          <a:t>MDC-700 Series</a:t>
                        </a:r>
                        <a:endParaRPr lang="zh-TW" altLang="en-US" sz="16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600" b="1" dirty="0" err="1" smtClean="0"/>
                          <a:t>MGate</a:t>
                        </a:r>
                        <a:r>
                          <a:rPr lang="en-US" altLang="zh-TW" sz="1600" b="1" baseline="0" dirty="0" smtClean="0"/>
                          <a:t> 5150</a:t>
                        </a:r>
                        <a:endParaRPr lang="zh-TW" altLang="en-US" sz="16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600" b="1" dirty="0" smtClean="0"/>
                          <a:t>MBDC-200</a:t>
                        </a:r>
                        <a:endParaRPr lang="zh-TW" altLang="en-US" sz="16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600" b="1" dirty="0" smtClean="0"/>
                          <a:t>DC-100</a:t>
                        </a:r>
                        <a:endParaRPr lang="zh-TW" altLang="en-US" sz="1600" b="1" dirty="0"/>
                      </a:p>
                    </a:txBody>
                    <a:tcPr/>
                  </a:tc>
                </a:tr>
                <a:tr h="250783"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Company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>
                            <a:hlinkClick r:id="rId3"/>
                          </a:rPr>
                          <a:t>www.icpdas.com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>
                            <a:hlinkClick r:id="rId4"/>
                          </a:rPr>
                          <a:t>www.moxa.com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>
                            <a:hlinkClick r:id="rId5"/>
                          </a:rPr>
                          <a:t>www.proconx.com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>
                            <a:hlinkClick r:id="rId6"/>
                          </a:rPr>
                          <a:t>www.scanlink.com</a:t>
                        </a:r>
                        <a:endParaRPr lang="zh-TW" altLang="en-US" sz="1400" dirty="0"/>
                      </a:p>
                    </a:txBody>
                    <a:tcPr/>
                  </a:tc>
                </a:tr>
                <a:tr h="555115">
                  <a:tc>
                    <a:txBody>
                      <a:bodyPr/>
                      <a:lstStyle/>
                      <a:p>
                        <a:r>
                          <a:rPr lang="zh-TW" altLang="en-US" sz="1400" dirty="0" smtClean="0"/>
                          <a:t>設定工具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Web 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Web, Utility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Web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Utility</a:t>
                        </a:r>
                        <a:endParaRPr lang="zh-TW" altLang="en-US" sz="1400" dirty="0"/>
                      </a:p>
                    </a:txBody>
                    <a:tcPr/>
                  </a:tc>
                </a:tr>
                <a:tr h="397288"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COM port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2~5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1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2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4 (2xRS-232,</a:t>
                        </a:r>
                        <a:r>
                          <a:rPr lang="en-US" altLang="zh-TW" sz="1400" baseline="0" dirty="0" smtClean="0"/>
                          <a:t>2x RS-485)</a:t>
                        </a:r>
                        <a:endParaRPr lang="zh-TW" altLang="en-US" sz="1400" dirty="0"/>
                      </a:p>
                    </a:txBody>
                    <a:tcPr/>
                  </a:tc>
                </a:tr>
                <a:tr h="341252"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Modbus Commands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240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100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dirty="0" smtClean="0"/>
                          <a:t>未提及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dirty="0" smtClean="0"/>
                          <a:t>未提及</a:t>
                        </a:r>
                        <a:endParaRPr lang="zh-TW" altLang="en-US" sz="1400" dirty="0"/>
                      </a:p>
                    </a:txBody>
                    <a:tcPr/>
                  </a:tc>
                </a:tr>
                <a:tr h="783692">
                  <a:tc>
                    <a:txBody>
                      <a:bodyPr/>
                      <a:lstStyle/>
                      <a:p>
                        <a:r>
                          <a:rPr lang="zh-TW" altLang="en-US" sz="1400" dirty="0" smtClean="0"/>
                          <a:t>資料處理量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9600 registers</a:t>
                        </a:r>
                        <a:r>
                          <a:rPr lang="en-US" altLang="zh-TW" sz="1400" baseline="0" dirty="0" smtClean="0"/>
                          <a:t> for each table of AI, AO, DI, DO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2048 input</a:t>
                        </a:r>
                        <a:r>
                          <a:rPr lang="en-US" altLang="zh-TW" sz="1400" baseline="0" dirty="0" smtClean="0"/>
                          <a:t> bytes </a:t>
                        </a:r>
                        <a:r>
                          <a:rPr lang="en-US" altLang="zh-TW" sz="1400" dirty="0" smtClean="0"/>
                          <a:t>&amp; 2048 output bytes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8000</a:t>
                        </a:r>
                        <a:r>
                          <a:rPr lang="en-US" altLang="zh-TW" sz="1400" baseline="0" dirty="0" smtClean="0"/>
                          <a:t> bytes for all table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500</a:t>
                        </a:r>
                        <a:r>
                          <a:rPr lang="en-US" altLang="zh-TW" sz="1400" baseline="0" dirty="0" smtClean="0"/>
                          <a:t> register for all table</a:t>
                        </a:r>
                        <a:endParaRPr lang="zh-TW" altLang="en-US" sz="1400" dirty="0"/>
                      </a:p>
                    </a:txBody>
                    <a:tcPr/>
                  </a:tc>
                </a:tr>
                <a:tr h="1076104">
                  <a:tc>
                    <a:txBody>
                      <a:bodyPr/>
                      <a:lstStyle/>
                      <a:p>
                        <a:r>
                          <a:rPr lang="zh-TW" altLang="en-US" sz="1400" dirty="0" smtClean="0"/>
                          <a:t>通訊結果之顯示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Shown</a:t>
                        </a:r>
                        <a:r>
                          <a:rPr lang="en-US" altLang="zh-TW" sz="1400" baseline="0" dirty="0" smtClean="0"/>
                          <a:t> on web page for each definition</a:t>
                        </a:r>
                      </a:p>
                      <a:p>
                        <a:r>
                          <a:rPr lang="en-US" altLang="zh-TW" sz="1400" baseline="0" dirty="0" smtClean="0">
                            <a:sym typeface="Wingdings" panose="05000000000000000000" pitchFamily="2" charset="2"/>
                          </a:rPr>
                          <a:t> </a:t>
                        </a:r>
                        <a:r>
                          <a:rPr lang="en-US" altLang="zh-TW" sz="1400" baseline="0" dirty="0" smtClean="0">
                            <a:solidFill>
                              <a:srgbClr val="0000FF"/>
                            </a:solidFill>
                            <a:sym typeface="Wingdings" panose="05000000000000000000" pitchFamily="2" charset="2"/>
                          </a:rPr>
                          <a:t>Easy to read and diagnose</a:t>
                        </a:r>
                        <a:endParaRPr lang="zh-TW" altLang="en-US" sz="1400" dirty="0">
                          <a:solidFill>
                            <a:srgbClr val="0000FF"/>
                          </a:solidFill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dirty="0" smtClean="0"/>
                          <a:t>只統計錯誤發生的次數 </a:t>
                        </a:r>
                        <a:endParaRPr lang="en-US" altLang="zh-TW" sz="1400" dirty="0" smtClean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400" dirty="0" smtClean="0"/>
                          <a:t>只統計錯誤發生的次數 </a:t>
                        </a:r>
                        <a:endParaRPr lang="en-US" altLang="zh-TW" sz="1400" dirty="0" smtClean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dirty="0" smtClean="0"/>
                          <a:t>未提及</a:t>
                        </a:r>
                        <a:endParaRPr lang="zh-TW" altLang="en-US" sz="1400" dirty="0"/>
                      </a:p>
                    </a:txBody>
                    <a:tcPr/>
                  </a:tc>
                </a:tr>
                <a:tr h="555115">
                  <a:tc>
                    <a:txBody>
                      <a:bodyPr/>
                      <a:lstStyle/>
                      <a:p>
                        <a:r>
                          <a:rPr lang="zh-TW" altLang="en-US" sz="1400" dirty="0" smtClean="0"/>
                          <a:t>設定檔之</a:t>
                        </a:r>
                        <a:endParaRPr lang="en-US" altLang="zh-TW" sz="1400" dirty="0" smtClean="0"/>
                      </a:p>
                      <a:p>
                        <a:r>
                          <a:rPr lang="zh-TW" altLang="en-US" sz="1400" dirty="0" smtClean="0"/>
                          <a:t>匯入</a:t>
                        </a:r>
                        <a:r>
                          <a:rPr lang="en-US" altLang="zh-TW" sz="1400" dirty="0" smtClean="0"/>
                          <a:t>/</a:t>
                        </a:r>
                        <a:r>
                          <a:rPr lang="zh-TW" altLang="en-US" sz="1400" dirty="0" smtClean="0"/>
                          <a:t> 匯出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Yes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Yes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altLang="zh-TW" sz="1400" dirty="0" smtClean="0"/>
                          <a:t>Yes</a:t>
                        </a:r>
                        <a:endParaRPr lang="zh-TW" altLang="en-US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zh-TW" altLang="en-US" sz="1400" dirty="0" smtClean="0"/>
                          <a:t>未提及</a:t>
                        </a:r>
                        <a:endParaRPr lang="zh-TW" altLang="en-US" sz="1400" dirty="0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2272922" y="3003049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316233" y="3501008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701518" y="4786322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638312" y="5877272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339752" y="2505888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4067944" y="2505888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5437822" y="2509208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701518" y="4208894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639348" y="5877272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5364088" y="5877272"/>
              <a:ext cx="42859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  <a:ea typeface="新細明體" pitchFamily="18" charset="-120"/>
                  <a:cs typeface="Tahoma" pitchFamily="34" charset="0"/>
                  <a:sym typeface="Wingdings" pitchFamily="2" charset="2"/>
                </a:rPr>
                <a:t>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99" y="1183376"/>
            <a:ext cx="393308" cy="8721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057570"/>
            <a:ext cx="620119" cy="93821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60" y="1057570"/>
            <a:ext cx="433774" cy="9892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807095" cy="9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46" y="1476245"/>
            <a:ext cx="3491723" cy="273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7281"/>
            <a:ext cx="3580945" cy="3182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dirty="0" smtClean="0"/>
              <a:t>通訊結果的狀態顯示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82" y="1044478"/>
            <a:ext cx="475411" cy="10542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3352"/>
            <a:ext cx="1152128" cy="132297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85786" y="15001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MDC-700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715008" y="1571612"/>
            <a:ext cx="13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MBDC-200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51" y="4315755"/>
            <a:ext cx="4323311" cy="2135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62556"/>
            <a:ext cx="3714889" cy="2417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90" y="2420888"/>
            <a:ext cx="561210" cy="1279882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668344" y="1943637"/>
            <a:ext cx="13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MGate5150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84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TW" dirty="0" smtClean="0"/>
              <a:t>MDC-700 </a:t>
            </a:r>
            <a:r>
              <a:rPr lang="zh-TW" altLang="en-US" dirty="0" smtClean="0"/>
              <a:t>賣點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523925"/>
            <a:ext cx="8579296" cy="485740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sz="2000" dirty="0" smtClean="0"/>
              <a:t>大幅提升</a:t>
            </a:r>
            <a:r>
              <a:rPr lang="en-US" altLang="zh-TW" sz="2000" dirty="0"/>
              <a:t>Modbus/RTU </a:t>
            </a:r>
            <a:r>
              <a:rPr lang="zh-TW" altLang="en-US" sz="2000" dirty="0"/>
              <a:t>儀表</a:t>
            </a:r>
            <a:r>
              <a:rPr lang="en-US" altLang="zh-TW" sz="2000" dirty="0"/>
              <a:t>/</a:t>
            </a:r>
            <a:r>
              <a:rPr lang="zh-TW" altLang="en-US" sz="2000" dirty="0" smtClean="0"/>
              <a:t>設備的通訊速度</a:t>
            </a:r>
            <a:endParaRPr lang="en-US" altLang="zh-TW" sz="2000" dirty="0" smtClean="0"/>
          </a:p>
          <a:p>
            <a:pPr>
              <a:spcBef>
                <a:spcPts val="1200"/>
              </a:spcBef>
            </a:pPr>
            <a:r>
              <a:rPr lang="en-US" altLang="zh-TW" sz="2000" dirty="0" smtClean="0"/>
              <a:t> Modbus/RTU </a:t>
            </a:r>
            <a:r>
              <a:rPr lang="zh-TW" altLang="en-US" sz="2000" dirty="0" smtClean="0"/>
              <a:t>儀表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設備升級為具有</a:t>
            </a:r>
            <a:r>
              <a:rPr lang="en-US" altLang="zh-TW" sz="2000" dirty="0" smtClean="0"/>
              <a:t> </a:t>
            </a:r>
            <a:r>
              <a:rPr lang="en-US" altLang="zh-TW" sz="2000" dirty="0" smtClean="0"/>
              <a:t>Ethernet </a:t>
            </a:r>
            <a:r>
              <a:rPr lang="zh-TW" altLang="en-US" sz="2000" dirty="0" smtClean="0"/>
              <a:t>通訊</a:t>
            </a:r>
            <a:r>
              <a:rPr lang="en-US" altLang="zh-TW" sz="2000" dirty="0" smtClean="0"/>
              <a:t> </a:t>
            </a:r>
            <a:endParaRPr lang="en-US" altLang="zh-TW" sz="2000" dirty="0" smtClean="0"/>
          </a:p>
          <a:p>
            <a:pPr lvl="0">
              <a:spcBef>
                <a:spcPts val="1800"/>
              </a:spcBef>
            </a:pPr>
            <a:r>
              <a:rPr lang="en-US" altLang="zh-TW" sz="2000" dirty="0" smtClean="0"/>
              <a:t>Web-based </a:t>
            </a:r>
            <a:r>
              <a:rPr lang="zh-TW" altLang="en-US" sz="2000" dirty="0" smtClean="0"/>
              <a:t>操作介面</a:t>
            </a:r>
            <a:endParaRPr lang="zh-TW" altLang="zh-TW" sz="2000" dirty="0"/>
          </a:p>
          <a:p>
            <a:pPr lvl="0">
              <a:spcBef>
                <a:spcPts val="1200"/>
              </a:spcBef>
            </a:pPr>
            <a:r>
              <a:rPr lang="zh-TW" altLang="en-US" sz="2000" dirty="0" smtClean="0"/>
              <a:t>使用</a:t>
            </a:r>
            <a:r>
              <a:rPr lang="en-US" altLang="zh-TW" sz="2000" dirty="0" smtClean="0"/>
              <a:t>.</a:t>
            </a:r>
            <a:r>
              <a:rPr lang="en-US" altLang="zh-TW" sz="2000" dirty="0"/>
              <a:t>CSV </a:t>
            </a:r>
            <a:r>
              <a:rPr lang="zh-TW" altLang="en-US" sz="2000" dirty="0" smtClean="0"/>
              <a:t>進行設定檔規劃</a:t>
            </a:r>
            <a:endParaRPr lang="zh-TW" altLang="zh-TW" sz="2000" dirty="0"/>
          </a:p>
          <a:p>
            <a:pPr lvl="0">
              <a:spcBef>
                <a:spcPts val="1800"/>
              </a:spcBef>
            </a:pPr>
            <a:r>
              <a:rPr lang="zh-TW" altLang="en-US" sz="2000" dirty="0" smtClean="0"/>
              <a:t>支援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Modbus RTU master and slave </a:t>
            </a:r>
            <a:endParaRPr lang="en-US" altLang="zh-TW" sz="2000" dirty="0" smtClean="0"/>
          </a:p>
          <a:p>
            <a:pPr lvl="0">
              <a:spcBef>
                <a:spcPts val="1200"/>
              </a:spcBef>
            </a:pPr>
            <a:r>
              <a:rPr lang="zh-TW" altLang="en-US" sz="2000" dirty="0" smtClean="0"/>
              <a:t>支援多達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8 </a:t>
            </a:r>
            <a:r>
              <a:rPr lang="zh-TW" altLang="en-US" sz="2000" dirty="0" smtClean="0"/>
              <a:t>個 </a:t>
            </a:r>
            <a:r>
              <a:rPr lang="en-US" altLang="zh-TW" sz="2000" dirty="0" smtClean="0"/>
              <a:t>Modbus </a:t>
            </a:r>
            <a:r>
              <a:rPr lang="en-US" altLang="zh-TW" sz="2000" dirty="0"/>
              <a:t>TCP masters </a:t>
            </a:r>
            <a:endParaRPr lang="en-US" altLang="zh-TW" sz="2000" dirty="0" smtClean="0"/>
          </a:p>
          <a:p>
            <a:pPr lvl="0">
              <a:spcBef>
                <a:spcPts val="1800"/>
              </a:spcBef>
            </a:pPr>
            <a:r>
              <a:rPr lang="zh-TW" altLang="en-US" sz="2000" dirty="0" smtClean="0"/>
              <a:t>資料容量可達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9600 </a:t>
            </a:r>
            <a:r>
              <a:rPr lang="en-US" altLang="zh-TW" sz="2000" dirty="0" smtClean="0"/>
              <a:t>registers</a:t>
            </a:r>
            <a:endParaRPr lang="zh-TW" altLang="zh-TW" sz="2000" dirty="0"/>
          </a:p>
          <a:p>
            <a:pPr lvl="0">
              <a:spcBef>
                <a:spcPts val="1200"/>
              </a:spcBef>
            </a:pPr>
            <a:r>
              <a:rPr lang="zh-TW" altLang="en-US" sz="2000" dirty="0" smtClean="0"/>
              <a:t>可儲存多達 </a:t>
            </a:r>
            <a:r>
              <a:rPr lang="en-US" altLang="zh-TW" sz="2000" dirty="0" smtClean="0"/>
              <a:t>240 </a:t>
            </a:r>
            <a:r>
              <a:rPr lang="zh-TW" altLang="en-US" sz="2000" dirty="0" smtClean="0"/>
              <a:t>條 </a:t>
            </a:r>
            <a:r>
              <a:rPr lang="en-US" altLang="zh-TW" sz="2000" dirty="0" smtClean="0"/>
              <a:t>Modbus </a:t>
            </a:r>
            <a:r>
              <a:rPr lang="zh-TW" altLang="en-US" sz="2000" dirty="0" smtClean="0"/>
              <a:t>命令</a:t>
            </a:r>
            <a:endParaRPr lang="zh-TW" altLang="zh-TW" sz="20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向左箭號 3"/>
          <p:cNvSpPr/>
          <p:nvPr/>
        </p:nvSpPr>
        <p:spPr>
          <a:xfrm>
            <a:off x="6255637" y="2541157"/>
            <a:ext cx="1988771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易於使用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28596" y="2541157"/>
            <a:ext cx="5715040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8596" y="1541025"/>
            <a:ext cx="5715040" cy="846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左箭號 5"/>
          <p:cNvSpPr/>
          <p:nvPr/>
        </p:nvSpPr>
        <p:spPr>
          <a:xfrm rot="19120485">
            <a:off x="6288013" y="1089189"/>
            <a:ext cx="1714512" cy="8369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最關鍵優勢</a:t>
            </a:r>
            <a:endParaRPr lang="zh-TW" altLang="en-US" b="1" dirty="0"/>
          </a:p>
        </p:txBody>
      </p:sp>
      <p:sp>
        <p:nvSpPr>
          <p:cNvPr id="8" name="向左箭號 7"/>
          <p:cNvSpPr/>
          <p:nvPr/>
        </p:nvSpPr>
        <p:spPr>
          <a:xfrm>
            <a:off x="6280433" y="4548261"/>
            <a:ext cx="2324015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大量</a:t>
            </a:r>
            <a:r>
              <a:rPr lang="zh-TW" altLang="en-US" dirty="0" smtClean="0"/>
              <a:t>資料處理能力</a:t>
            </a:r>
            <a:endParaRPr lang="zh-TW" altLang="en-US" dirty="0"/>
          </a:p>
        </p:txBody>
      </p:sp>
      <p:sp>
        <p:nvSpPr>
          <p:cNvPr id="9" name="向左箭號 8"/>
          <p:cNvSpPr/>
          <p:nvPr/>
        </p:nvSpPr>
        <p:spPr>
          <a:xfrm>
            <a:off x="6255637" y="3541290"/>
            <a:ext cx="1988771" cy="7909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易於整合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26505" y="4548261"/>
            <a:ext cx="571504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28596" y="3541290"/>
            <a:ext cx="5715040" cy="790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2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00250"/>
            <a:ext cx="8229600" cy="3214688"/>
          </a:xfrm>
        </p:spPr>
        <p:txBody>
          <a:bodyPr/>
          <a:lstStyle/>
          <a:p>
            <a:pPr>
              <a:defRPr/>
            </a:pPr>
            <a:endParaRPr lang="en-US" altLang="zh-TW" dirty="0" smtClean="0"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zh-TW" altLang="en-US" sz="4400" dirty="0" smtClean="0"/>
              <a:t>為何需要</a:t>
            </a:r>
            <a:endParaRPr lang="en-US" altLang="zh-TW" sz="4400" dirty="0" smtClean="0"/>
          </a:p>
          <a:p>
            <a:pPr algn="ctr">
              <a:buFontTx/>
              <a:buNone/>
              <a:defRPr/>
            </a:pPr>
            <a:r>
              <a:rPr lang="en-US" altLang="zh-TW" sz="4400" dirty="0" smtClean="0"/>
              <a:t>Modbus </a:t>
            </a:r>
            <a:r>
              <a:rPr lang="zh-TW" altLang="en-US" sz="4400" dirty="0" smtClean="0"/>
              <a:t>資料集中器</a:t>
            </a:r>
            <a:r>
              <a:rPr lang="en-US" altLang="zh-TW" sz="4400" dirty="0" smtClean="0"/>
              <a:t>?</a:t>
            </a:r>
            <a:endParaRPr lang="en-US" altLang="zh-TW" dirty="0" smtClean="0"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選擇</a:t>
            </a:r>
            <a:r>
              <a:rPr lang="en-US" altLang="zh-TW" dirty="0" smtClean="0"/>
              <a:t> </a:t>
            </a:r>
            <a:r>
              <a:rPr lang="en-US" altLang="zh-TW" dirty="0" smtClean="0"/>
              <a:t>MDC </a:t>
            </a:r>
            <a:r>
              <a:rPr lang="zh-TW" altLang="en-US" dirty="0"/>
              <a:t>或</a:t>
            </a:r>
            <a:r>
              <a:rPr lang="en-US" altLang="zh-TW" dirty="0" smtClean="0"/>
              <a:t> </a:t>
            </a:r>
            <a:r>
              <a:rPr lang="en-US" altLang="zh-TW" dirty="0" smtClean="0"/>
              <a:t>Gateway 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價錢</a:t>
            </a:r>
            <a:r>
              <a:rPr lang="en-US" altLang="zh-TW" sz="2400" dirty="0" smtClean="0"/>
              <a:t>: </a:t>
            </a:r>
            <a:r>
              <a:rPr lang="en-US" altLang="zh-TW" sz="2400" dirty="0" smtClean="0"/>
              <a:t>MDC &gt; I-7188EX-MTCP &gt; </a:t>
            </a:r>
            <a:r>
              <a:rPr lang="en-US" altLang="zh-TW" sz="2400" dirty="0" err="1" smtClean="0"/>
              <a:t>tGW</a:t>
            </a:r>
            <a:endParaRPr lang="en-US" altLang="zh-TW" sz="2400" dirty="0" smtClean="0"/>
          </a:p>
          <a:p>
            <a:r>
              <a:rPr lang="zh-TW" altLang="en-US" sz="2400" dirty="0" smtClean="0"/>
              <a:t>通訊效能</a:t>
            </a:r>
            <a:r>
              <a:rPr lang="en-US" altLang="zh-TW" sz="2400" dirty="0" smtClean="0"/>
              <a:t>: </a:t>
            </a:r>
            <a:r>
              <a:rPr lang="en-US" altLang="zh-TW" sz="2400" dirty="0" smtClean="0"/>
              <a:t>MDC &gt;&gt;&gt; I-7188EX-MTCP = </a:t>
            </a:r>
            <a:r>
              <a:rPr lang="en-US" altLang="zh-TW" sz="2400" dirty="0" err="1" smtClean="0"/>
              <a:t>tGW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39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400" dirty="0" smtClean="0"/>
          </a:p>
          <a:p>
            <a:r>
              <a:rPr lang="zh-TW" altLang="en-US" sz="2400" dirty="0" smtClean="0"/>
              <a:t>通訊異常之記錄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發生時間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異常之種類</a:t>
            </a:r>
            <a:r>
              <a:rPr lang="en-US" altLang="zh-TW" sz="2400" dirty="0" smtClean="0"/>
              <a:t>)</a:t>
            </a:r>
            <a:endParaRPr lang="en-US" altLang="zh-TW" sz="2400" dirty="0" smtClean="0"/>
          </a:p>
          <a:p>
            <a:r>
              <a:rPr lang="zh-TW" altLang="en-US" sz="2400" dirty="0" smtClean="0"/>
              <a:t>資料之記錄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時間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資料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MDC </a:t>
            </a:r>
            <a:r>
              <a:rPr lang="zh-TW" altLang="en-US" dirty="0" smtClean="0"/>
              <a:t>未來規劃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519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57200" y="1019175"/>
            <a:ext cx="8229600" cy="1143000"/>
          </a:xfrm>
        </p:spPr>
        <p:txBody>
          <a:bodyPr/>
          <a:lstStyle/>
          <a:p>
            <a:r>
              <a:rPr lang="en-US" altLang="zh-TW" sz="5000" b="1" smtClean="0"/>
              <a:t>Q &amp; A</a:t>
            </a:r>
            <a:endParaRPr lang="zh-TW" altLang="en-US" sz="5000" b="1" smtClean="0"/>
          </a:p>
        </p:txBody>
      </p:sp>
      <p:sp>
        <p:nvSpPr>
          <p:cNvPr id="5124" name="文字方塊 5"/>
          <p:cNvSpPr txBox="1">
            <a:spLocks noChangeArrowheads="1"/>
          </p:cNvSpPr>
          <p:nvPr/>
        </p:nvSpPr>
        <p:spPr bwMode="auto">
          <a:xfrm>
            <a:off x="1547813" y="4467225"/>
            <a:ext cx="6272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4400"/>
              <a:t>～</a:t>
            </a:r>
            <a:r>
              <a:rPr kumimoji="0" lang="en-US" altLang="zh-TW" sz="4400"/>
              <a:t>Thank You Very Much</a:t>
            </a:r>
            <a:r>
              <a:rPr kumimoji="0" lang="zh-TW" altLang="en-US" sz="4400"/>
              <a:t>～</a:t>
            </a:r>
          </a:p>
        </p:txBody>
      </p:sp>
      <p:pic>
        <p:nvPicPr>
          <p:cNvPr id="5127" name="Picture 7" descr="Thank you very mu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17713"/>
            <a:ext cx="4322762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現有困難為何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3" name="Round Same Side Corner Rectangle 9"/>
          <p:cNvSpPr/>
          <p:nvPr/>
        </p:nvSpPr>
        <p:spPr bwMode="auto">
          <a:xfrm>
            <a:off x="4355976" y="3178707"/>
            <a:ext cx="4182278" cy="798512"/>
          </a:xfrm>
          <a:prstGeom prst="round2SameRect">
            <a:avLst>
              <a:gd name="adj1" fmla="val 0"/>
              <a:gd name="adj2" fmla="val 475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88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j-lt"/>
            </a:endParaRPr>
          </a:p>
        </p:txBody>
      </p:sp>
      <p:pic>
        <p:nvPicPr>
          <p:cNvPr id="6" name="圖片 45" descr="cid:image001.png@01D0624F.CAE9E91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2" y="3273957"/>
            <a:ext cx="11144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57" descr="cid:image001.png@01D0624F.CAE9E91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67" y="3312057"/>
            <a:ext cx="1044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61" descr="cid:image001.png@01D0624F.CAE9E91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2" y="3318407"/>
            <a:ext cx="10429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 Same Side Corner Rectangle 9"/>
          <p:cNvSpPr/>
          <p:nvPr/>
        </p:nvSpPr>
        <p:spPr bwMode="auto">
          <a:xfrm>
            <a:off x="4355976" y="4683061"/>
            <a:ext cx="4241015" cy="1022350"/>
          </a:xfrm>
          <a:prstGeom prst="round2SameRect">
            <a:avLst>
              <a:gd name="adj1" fmla="val 0"/>
              <a:gd name="adj2" fmla="val 475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88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j-lt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26" y="4769769"/>
            <a:ext cx="878112" cy="885309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09" y="4757673"/>
            <a:ext cx="878112" cy="885309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39" y="4771637"/>
            <a:ext cx="878112" cy="885309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3" y="2683166"/>
            <a:ext cx="1468190" cy="968857"/>
          </a:xfrm>
          <a:prstGeom prst="rect">
            <a:avLst/>
          </a:prstGeom>
        </p:spPr>
      </p:pic>
      <p:cxnSp>
        <p:nvCxnSpPr>
          <p:cNvPr id="62" name="直線接點 61"/>
          <p:cNvCxnSpPr/>
          <p:nvPr/>
        </p:nvCxnSpPr>
        <p:spPr>
          <a:xfrm>
            <a:off x="1882021" y="3067612"/>
            <a:ext cx="6828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V="1">
            <a:off x="4139952" y="4553283"/>
            <a:ext cx="4642261" cy="101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V="1">
            <a:off x="4139952" y="3059422"/>
            <a:ext cx="0" cy="14837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flipV="1">
            <a:off x="5115318" y="3067613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 flipV="1">
            <a:off x="6411897" y="3064422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flipV="1">
            <a:off x="7714869" y="3064422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 flipV="1">
            <a:off x="5081782" y="4563425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 flipV="1">
            <a:off x="6473265" y="4553283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V="1">
            <a:off x="7852481" y="4551329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100"/>
          <p:cNvSpPr txBox="1">
            <a:spLocks noChangeArrowheads="1"/>
          </p:cNvSpPr>
          <p:nvPr/>
        </p:nvSpPr>
        <p:spPr bwMode="auto">
          <a:xfrm>
            <a:off x="2418260" y="2743138"/>
            <a:ext cx="916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000" b="1" dirty="0" smtClean="0">
                <a:solidFill>
                  <a:srgbClr val="FF0000"/>
                </a:solidFill>
              </a:rPr>
              <a:t>RS-485</a:t>
            </a:r>
            <a:endParaRPr kumimoji="0"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89" name="文字方塊 100"/>
          <p:cNvSpPr txBox="1">
            <a:spLocks noChangeArrowheads="1"/>
          </p:cNvSpPr>
          <p:nvPr/>
        </p:nvSpPr>
        <p:spPr bwMode="auto">
          <a:xfrm>
            <a:off x="2094293" y="2395831"/>
            <a:ext cx="1564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dirty="0" smtClean="0">
                <a:solidFill>
                  <a:srgbClr val="FF0000"/>
                </a:solidFill>
              </a:rPr>
              <a:t>Low Speed</a:t>
            </a:r>
            <a:endParaRPr kumimoji="0" lang="zh-TW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4640810" y="5707194"/>
            <a:ext cx="859521" cy="419739"/>
            <a:chOff x="7060104" y="5526380"/>
            <a:chExt cx="859521" cy="419739"/>
          </a:xfrm>
        </p:grpSpPr>
        <p:sp>
          <p:nvSpPr>
            <p:cNvPr id="40" name="燕尾形向右箭號 39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1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#4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058490" y="5706499"/>
            <a:ext cx="859521" cy="419739"/>
            <a:chOff x="7060104" y="5526380"/>
            <a:chExt cx="859521" cy="419739"/>
          </a:xfrm>
        </p:grpSpPr>
        <p:sp>
          <p:nvSpPr>
            <p:cNvPr id="44" name="燕尾形向右箭號 43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#5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7461718" y="5723905"/>
            <a:ext cx="859521" cy="419739"/>
            <a:chOff x="7060104" y="5526380"/>
            <a:chExt cx="859521" cy="419739"/>
          </a:xfrm>
        </p:grpSpPr>
        <p:sp>
          <p:nvSpPr>
            <p:cNvPr id="51" name="燕尾形向右箭號 50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3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#6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4666793" y="3977219"/>
            <a:ext cx="859521" cy="419739"/>
            <a:chOff x="7060104" y="5526380"/>
            <a:chExt cx="859521" cy="419739"/>
          </a:xfrm>
        </p:grpSpPr>
        <p:sp>
          <p:nvSpPr>
            <p:cNvPr id="67" name="燕尾形向右箭號 66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9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#1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6084473" y="3976524"/>
            <a:ext cx="859521" cy="419739"/>
            <a:chOff x="7060104" y="5526380"/>
            <a:chExt cx="859521" cy="419739"/>
          </a:xfrm>
        </p:grpSpPr>
        <p:sp>
          <p:nvSpPr>
            <p:cNvPr id="71" name="燕尾形向右箭號 70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2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#2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7487701" y="3993930"/>
            <a:ext cx="859521" cy="419739"/>
            <a:chOff x="7060104" y="5526380"/>
            <a:chExt cx="859521" cy="419739"/>
          </a:xfrm>
        </p:grpSpPr>
        <p:sp>
          <p:nvSpPr>
            <p:cNvPr id="75" name="燕尾形向右箭號 74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7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#3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85786" y="1342897"/>
            <a:ext cx="77153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TW" dirty="0" smtClean="0"/>
              <a:t> </a:t>
            </a:r>
            <a:r>
              <a:rPr lang="zh-TW" altLang="en-US" dirty="0" smtClean="0"/>
              <a:t>許多</a:t>
            </a:r>
            <a:r>
              <a:rPr lang="zh-TW" altLang="en-US" dirty="0" smtClean="0"/>
              <a:t>儀表</a:t>
            </a:r>
            <a:r>
              <a:rPr lang="en-US" altLang="zh-TW" dirty="0" smtClean="0"/>
              <a:t>/</a:t>
            </a:r>
            <a:r>
              <a:rPr lang="zh-TW" altLang="en-US" dirty="0" smtClean="0"/>
              <a:t>設備只</a:t>
            </a:r>
            <a:r>
              <a:rPr lang="zh-TW" altLang="en-US" dirty="0" smtClean="0"/>
              <a:t>提供</a:t>
            </a:r>
            <a:r>
              <a:rPr lang="zh-TW" altLang="en-US" dirty="0" smtClean="0"/>
              <a:t>慢速的 </a:t>
            </a:r>
            <a:r>
              <a:rPr lang="en-US" altLang="zh-TW" dirty="0" smtClean="0"/>
              <a:t>RS-232 </a:t>
            </a:r>
            <a:r>
              <a:rPr lang="zh-TW" altLang="en-US" dirty="0" smtClean="0"/>
              <a:t>或</a:t>
            </a:r>
            <a:r>
              <a:rPr lang="en-US" altLang="zh-TW" dirty="0" smtClean="0"/>
              <a:t> RS-485</a:t>
            </a:r>
            <a:endParaRPr lang="en-US" altLang="zh-TW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TW" dirty="0" smtClean="0"/>
              <a:t> </a:t>
            </a:r>
            <a:r>
              <a:rPr lang="zh-TW" altLang="en-US" dirty="0" smtClean="0"/>
              <a:t>非連續的資料地址分佈，需要分次讀取，讓通訊效率低落</a:t>
            </a: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" y="4069961"/>
            <a:ext cx="3823790" cy="227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rcRect l="12500" t="4762" r="19643"/>
          <a:stretch>
            <a:fillRect/>
          </a:stretch>
        </p:blipFill>
        <p:spPr>
          <a:xfrm>
            <a:off x="6072198" y="3143248"/>
            <a:ext cx="2714644" cy="28575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還可以有更多好處嗎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13" name="TextBox 50"/>
          <p:cNvSpPr txBox="1"/>
          <p:nvPr/>
        </p:nvSpPr>
        <p:spPr>
          <a:xfrm>
            <a:off x="285720" y="1785926"/>
            <a:ext cx="68785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 </a:t>
            </a:r>
            <a:r>
              <a:rPr lang="zh-TW" altLang="en-US" sz="2400" dirty="0" smtClean="0"/>
              <a:t>是否可以一次取得全部儀表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設備的資料 </a:t>
            </a:r>
            <a:r>
              <a:rPr lang="en-US" altLang="zh-TW" sz="2400" dirty="0" smtClean="0"/>
              <a:t>?</a:t>
            </a:r>
            <a:endParaRPr lang="en-US" altLang="zh-TW" sz="2400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 </a:t>
            </a:r>
            <a:r>
              <a:rPr lang="zh-TW" altLang="en-US" sz="2400" dirty="0" smtClean="0"/>
              <a:t>是否可以將資料分享給多台 </a:t>
            </a:r>
            <a:r>
              <a:rPr lang="en-US" altLang="zh-TW" sz="2400" dirty="0" smtClean="0"/>
              <a:t>SCADA ?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6434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TW" sz="3600" dirty="0" smtClean="0"/>
              <a:t>Gateway </a:t>
            </a:r>
            <a:r>
              <a:rPr lang="zh-TW" altLang="en-US" sz="3600" dirty="0" smtClean="0"/>
              <a:t>可以處理這些困難嗎</a:t>
            </a:r>
            <a:r>
              <a:rPr lang="en-US" altLang="zh-TW" sz="3600" dirty="0" smtClean="0"/>
              <a:t>? </a:t>
            </a:r>
            <a:r>
              <a:rPr lang="en-US" altLang="zh-TW" sz="3600" dirty="0" smtClean="0">
                <a:solidFill>
                  <a:srgbClr val="FF0000"/>
                </a:solidFill>
              </a:rPr>
              <a:t>No.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10" y="4300132"/>
            <a:ext cx="691666" cy="1028555"/>
          </a:xfrm>
        </p:spPr>
      </p:pic>
      <p:sp>
        <p:nvSpPr>
          <p:cNvPr id="45" name="Round Same Side Corner Rectangle 9"/>
          <p:cNvSpPr/>
          <p:nvPr/>
        </p:nvSpPr>
        <p:spPr bwMode="auto">
          <a:xfrm>
            <a:off x="4407601" y="2282906"/>
            <a:ext cx="4160611" cy="739941"/>
          </a:xfrm>
          <a:prstGeom prst="round2SameRect">
            <a:avLst>
              <a:gd name="adj1" fmla="val 0"/>
              <a:gd name="adj2" fmla="val 475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88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j-lt"/>
            </a:endParaRPr>
          </a:p>
        </p:txBody>
      </p:sp>
      <p:pic>
        <p:nvPicPr>
          <p:cNvPr id="11" name="圖片 45" descr="cid:image001.png@01D0624F.CAE9E91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00" y="2319586"/>
            <a:ext cx="11144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57" descr="cid:image001.png@01D0624F.CAE9E91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25" y="2357686"/>
            <a:ext cx="1044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61" descr="cid:image001.png@01D0624F.CAE9E91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00" y="2364036"/>
            <a:ext cx="10429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字方塊 100"/>
          <p:cNvSpPr txBox="1">
            <a:spLocks noChangeArrowheads="1"/>
          </p:cNvSpPr>
          <p:nvPr/>
        </p:nvSpPr>
        <p:spPr bwMode="auto">
          <a:xfrm>
            <a:off x="3081459" y="2987690"/>
            <a:ext cx="9403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dirty="0" smtClean="0"/>
              <a:t>tGW-715</a:t>
            </a:r>
            <a:endParaRPr kumimoji="0" lang="zh-TW" altLang="en-US" sz="1600" dirty="0"/>
          </a:p>
        </p:txBody>
      </p:sp>
      <p:sp>
        <p:nvSpPr>
          <p:cNvPr id="35" name="文字方塊 100"/>
          <p:cNvSpPr txBox="1">
            <a:spLocks noChangeArrowheads="1"/>
          </p:cNvSpPr>
          <p:nvPr/>
        </p:nvSpPr>
        <p:spPr bwMode="auto">
          <a:xfrm>
            <a:off x="1751310" y="2156371"/>
            <a:ext cx="1293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dirty="0" smtClean="0">
                <a:solidFill>
                  <a:srgbClr val="000099"/>
                </a:solidFill>
              </a:rPr>
              <a:t>Ethernet</a:t>
            </a:r>
            <a:endParaRPr kumimoji="0" lang="zh-TW" altLang="en-US" sz="2400" b="1" dirty="0">
              <a:solidFill>
                <a:srgbClr val="000099"/>
              </a:solidFill>
            </a:endParaRPr>
          </a:p>
        </p:txBody>
      </p:sp>
      <p:sp>
        <p:nvSpPr>
          <p:cNvPr id="37" name="文字方塊 100"/>
          <p:cNvSpPr txBox="1">
            <a:spLocks noChangeArrowheads="1"/>
          </p:cNvSpPr>
          <p:nvPr/>
        </p:nvSpPr>
        <p:spPr bwMode="auto">
          <a:xfrm>
            <a:off x="1631588" y="1824381"/>
            <a:ext cx="1620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b="1" dirty="0" smtClean="0">
                <a:solidFill>
                  <a:srgbClr val="000099"/>
                </a:solidFill>
              </a:rPr>
              <a:t>High Speed</a:t>
            </a:r>
            <a:endParaRPr kumimoji="0" lang="zh-TW" altLang="en-US" sz="2400" b="1" dirty="0">
              <a:solidFill>
                <a:srgbClr val="000099"/>
              </a:solidFill>
            </a:endParaRPr>
          </a:p>
        </p:txBody>
      </p:sp>
      <p:sp>
        <p:nvSpPr>
          <p:cNvPr id="40" name="文字方塊 100"/>
          <p:cNvSpPr txBox="1">
            <a:spLocks noChangeArrowheads="1"/>
          </p:cNvSpPr>
          <p:nvPr/>
        </p:nvSpPr>
        <p:spPr bwMode="auto">
          <a:xfrm>
            <a:off x="2945853" y="5445224"/>
            <a:ext cx="18421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dirty="0" smtClean="0"/>
              <a:t>uPAC-7186EX-MTCP</a:t>
            </a:r>
            <a:endParaRPr kumimoji="0" lang="zh-TW" altLang="en-US" sz="16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302837" y="3191311"/>
            <a:ext cx="914576" cy="476911"/>
            <a:chOff x="1851289" y="3679352"/>
            <a:chExt cx="914576" cy="476911"/>
          </a:xfrm>
        </p:grpSpPr>
        <p:sp>
          <p:nvSpPr>
            <p:cNvPr id="5" name="燕尾形向右箭號 4"/>
            <p:cNvSpPr/>
            <p:nvPr/>
          </p:nvSpPr>
          <p:spPr>
            <a:xfrm rot="13257279">
              <a:off x="1851289" y="3679352"/>
              <a:ext cx="914576" cy="476911"/>
            </a:xfrm>
            <a:prstGeom prst="notchedRightArrow">
              <a:avLst/>
            </a:prstGeom>
            <a:solidFill>
              <a:srgbClr val="66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4" name="文字方塊 100"/>
            <p:cNvSpPr txBox="1">
              <a:spLocks noChangeArrowheads="1"/>
            </p:cNvSpPr>
            <p:nvPr/>
          </p:nvSpPr>
          <p:spPr bwMode="auto">
            <a:xfrm rot="2504934">
              <a:off x="1883711" y="3760346"/>
              <a:ext cx="8357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400" b="1" dirty="0" smtClean="0">
                  <a:solidFill>
                    <a:srgbClr val="000099"/>
                  </a:solidFill>
                </a:rPr>
                <a:t>Data #1</a:t>
              </a:r>
              <a:endParaRPr kumimoji="0" lang="zh-TW" altLang="en-US" sz="1400" b="1" dirty="0">
                <a:solidFill>
                  <a:srgbClr val="000099"/>
                </a:solidFill>
              </a:endParaRPr>
            </a:p>
          </p:txBody>
        </p:sp>
      </p:grpSp>
      <p:pic>
        <p:nvPicPr>
          <p:cNvPr id="30" name="圖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09223"/>
            <a:ext cx="1468190" cy="96885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73" y="2007753"/>
            <a:ext cx="746111" cy="1018501"/>
          </a:xfrm>
          <a:prstGeom prst="rect">
            <a:avLst/>
          </a:prstGeom>
        </p:spPr>
      </p:pic>
      <p:grpSp>
        <p:nvGrpSpPr>
          <p:cNvPr id="57" name="群組 56"/>
          <p:cNvGrpSpPr/>
          <p:nvPr/>
        </p:nvGrpSpPr>
        <p:grpSpPr>
          <a:xfrm>
            <a:off x="1986290" y="3787367"/>
            <a:ext cx="914576" cy="476911"/>
            <a:chOff x="1851289" y="3679352"/>
            <a:chExt cx="914576" cy="476911"/>
          </a:xfrm>
        </p:grpSpPr>
        <p:sp>
          <p:nvSpPr>
            <p:cNvPr id="58" name="燕尾形向右箭號 57"/>
            <p:cNvSpPr/>
            <p:nvPr/>
          </p:nvSpPr>
          <p:spPr>
            <a:xfrm rot="13257279">
              <a:off x="1851289" y="3679352"/>
              <a:ext cx="914576" cy="476911"/>
            </a:xfrm>
            <a:prstGeom prst="notchedRightArrow">
              <a:avLst/>
            </a:prstGeom>
            <a:solidFill>
              <a:srgbClr val="66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9" name="文字方塊 100"/>
            <p:cNvSpPr txBox="1">
              <a:spLocks noChangeArrowheads="1"/>
            </p:cNvSpPr>
            <p:nvPr/>
          </p:nvSpPr>
          <p:spPr bwMode="auto">
            <a:xfrm rot="2504934">
              <a:off x="1883711" y="3760346"/>
              <a:ext cx="8357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400" b="1" dirty="0" smtClean="0">
                  <a:solidFill>
                    <a:srgbClr val="000099"/>
                  </a:solidFill>
                </a:rPr>
                <a:t>Data #2</a:t>
              </a:r>
              <a:endParaRPr kumimoji="0" lang="zh-TW" altLang="en-US" sz="14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2670824" y="4369218"/>
            <a:ext cx="914576" cy="476911"/>
            <a:chOff x="1851289" y="3679352"/>
            <a:chExt cx="914576" cy="476911"/>
          </a:xfrm>
        </p:grpSpPr>
        <p:sp>
          <p:nvSpPr>
            <p:cNvPr id="61" name="燕尾形向右箭號 60"/>
            <p:cNvSpPr/>
            <p:nvPr/>
          </p:nvSpPr>
          <p:spPr>
            <a:xfrm rot="13257279">
              <a:off x="1851289" y="3679352"/>
              <a:ext cx="914576" cy="476911"/>
            </a:xfrm>
            <a:prstGeom prst="notchedRightArrow">
              <a:avLst/>
            </a:prstGeom>
            <a:solidFill>
              <a:srgbClr val="66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2" name="文字方塊 100"/>
            <p:cNvSpPr txBox="1">
              <a:spLocks noChangeArrowheads="1"/>
            </p:cNvSpPr>
            <p:nvPr/>
          </p:nvSpPr>
          <p:spPr bwMode="auto">
            <a:xfrm rot="2504934">
              <a:off x="1883711" y="3760346"/>
              <a:ext cx="8357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400" b="1" dirty="0" smtClean="0">
                  <a:solidFill>
                    <a:srgbClr val="000099"/>
                  </a:solidFill>
                </a:rPr>
                <a:t>Data #3</a:t>
              </a:r>
              <a:endParaRPr kumimoji="0" lang="zh-TW" altLang="en-US" sz="1400" b="1" dirty="0">
                <a:solidFill>
                  <a:srgbClr val="000099"/>
                </a:solidFill>
              </a:endParaRPr>
            </a:p>
          </p:txBody>
        </p:sp>
      </p:grpSp>
      <p:cxnSp>
        <p:nvCxnSpPr>
          <p:cNvPr id="70" name="直線接點 69"/>
          <p:cNvCxnSpPr/>
          <p:nvPr/>
        </p:nvCxnSpPr>
        <p:spPr>
          <a:xfrm>
            <a:off x="4032945" y="2179734"/>
            <a:ext cx="43963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V="1">
            <a:off x="5255653" y="2179735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 flipV="1">
            <a:off x="6552232" y="2176544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flipV="1">
            <a:off x="7855204" y="2176544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100"/>
          <p:cNvSpPr txBox="1">
            <a:spLocks noChangeArrowheads="1"/>
          </p:cNvSpPr>
          <p:nvPr/>
        </p:nvSpPr>
        <p:spPr bwMode="auto">
          <a:xfrm>
            <a:off x="4377658" y="1870548"/>
            <a:ext cx="842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smtClean="0">
                <a:solidFill>
                  <a:srgbClr val="FF0000"/>
                </a:solidFill>
              </a:rPr>
              <a:t>RS-485</a:t>
            </a:r>
            <a:endParaRPr kumimoji="0" lang="zh-TW" altLang="en-US" sz="1800" b="1" dirty="0">
              <a:solidFill>
                <a:srgbClr val="FF0000"/>
              </a:solidFill>
            </a:endParaRPr>
          </a:p>
        </p:txBody>
      </p:sp>
      <p:sp>
        <p:nvSpPr>
          <p:cNvPr id="89" name="手繪多邊形 88"/>
          <p:cNvSpPr/>
          <p:nvPr/>
        </p:nvSpPr>
        <p:spPr>
          <a:xfrm>
            <a:off x="1375500" y="3119073"/>
            <a:ext cx="2079449" cy="1796371"/>
          </a:xfrm>
          <a:custGeom>
            <a:avLst/>
            <a:gdLst>
              <a:gd name="connsiteX0" fmla="*/ 2221832 w 2221832"/>
              <a:gd name="connsiteY0" fmla="*/ 1997242 h 1997242"/>
              <a:gd name="connsiteX1" fmla="*/ 649705 w 2221832"/>
              <a:gd name="connsiteY1" fmla="*/ 1395663 h 1997242"/>
              <a:gd name="connsiteX2" fmla="*/ 0 w 2221832"/>
              <a:gd name="connsiteY2" fmla="*/ 0 h 199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1832" h="1997242">
                <a:moveTo>
                  <a:pt x="2221832" y="1997242"/>
                </a:moveTo>
                <a:cubicBezTo>
                  <a:pt x="1620921" y="1862889"/>
                  <a:pt x="1020010" y="1728537"/>
                  <a:pt x="649705" y="1395663"/>
                </a:cubicBezTo>
                <a:cubicBezTo>
                  <a:pt x="279400" y="1062789"/>
                  <a:pt x="139700" y="531394"/>
                  <a:pt x="0" y="0"/>
                </a:cubicBezTo>
              </a:path>
            </a:pathLst>
          </a:custGeom>
          <a:noFill/>
          <a:ln w="6350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手繪多邊形 89"/>
          <p:cNvSpPr/>
          <p:nvPr/>
        </p:nvSpPr>
        <p:spPr>
          <a:xfrm>
            <a:off x="1635256" y="3013146"/>
            <a:ext cx="1900117" cy="1612232"/>
          </a:xfrm>
          <a:custGeom>
            <a:avLst/>
            <a:gdLst>
              <a:gd name="connsiteX0" fmla="*/ 0 w 2037347"/>
              <a:gd name="connsiteY0" fmla="*/ 0 h 1612232"/>
              <a:gd name="connsiteX1" fmla="*/ 1331494 w 2037347"/>
              <a:gd name="connsiteY1" fmla="*/ 665748 h 1612232"/>
              <a:gd name="connsiteX2" fmla="*/ 2037347 w 2037347"/>
              <a:gd name="connsiteY2" fmla="*/ 1612232 h 161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7347" h="1612232">
                <a:moveTo>
                  <a:pt x="0" y="0"/>
                </a:moveTo>
                <a:cubicBezTo>
                  <a:pt x="495968" y="198521"/>
                  <a:pt x="991936" y="397043"/>
                  <a:pt x="1331494" y="665748"/>
                </a:cubicBezTo>
                <a:cubicBezTo>
                  <a:pt x="1671052" y="934453"/>
                  <a:pt x="1854199" y="1273342"/>
                  <a:pt x="2037347" y="1612232"/>
                </a:cubicBezTo>
              </a:path>
            </a:pathLst>
          </a:custGeom>
          <a:noFill/>
          <a:ln w="6350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>
            <a:off x="2722115" y="3471448"/>
            <a:ext cx="359344" cy="35443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4" name="橢圓 93"/>
          <p:cNvSpPr/>
          <p:nvPr/>
        </p:nvSpPr>
        <p:spPr>
          <a:xfrm>
            <a:off x="2167386" y="4412950"/>
            <a:ext cx="359344" cy="35443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7" name="Round Same Side Corner Rectangle 9"/>
          <p:cNvSpPr/>
          <p:nvPr/>
        </p:nvSpPr>
        <p:spPr bwMode="auto">
          <a:xfrm>
            <a:off x="4427983" y="4521677"/>
            <a:ext cx="4140229" cy="916165"/>
          </a:xfrm>
          <a:prstGeom prst="round2SameRect">
            <a:avLst>
              <a:gd name="adj1" fmla="val 0"/>
              <a:gd name="adj2" fmla="val 475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88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j-lt"/>
            </a:endParaRPr>
          </a:p>
        </p:txBody>
      </p:sp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93" y="4646582"/>
            <a:ext cx="758694" cy="764912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76" y="4617887"/>
            <a:ext cx="775158" cy="781511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06" y="4614982"/>
            <a:ext cx="791890" cy="798380"/>
          </a:xfrm>
          <a:prstGeom prst="rect">
            <a:avLst/>
          </a:prstGeom>
        </p:spPr>
      </p:pic>
      <p:cxnSp>
        <p:nvCxnSpPr>
          <p:cNvPr id="113" name="直線接點 112"/>
          <p:cNvCxnSpPr/>
          <p:nvPr/>
        </p:nvCxnSpPr>
        <p:spPr>
          <a:xfrm>
            <a:off x="4203094" y="4445501"/>
            <a:ext cx="43963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 flipV="1">
            <a:off x="5326767" y="4445502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 flipV="1">
            <a:off x="6623346" y="4442311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 flipV="1">
            <a:off x="7926318" y="4442311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手繪多邊形 87"/>
          <p:cNvSpPr/>
          <p:nvPr/>
        </p:nvSpPr>
        <p:spPr>
          <a:xfrm>
            <a:off x="4021845" y="5084231"/>
            <a:ext cx="899731" cy="296235"/>
          </a:xfrm>
          <a:custGeom>
            <a:avLst/>
            <a:gdLst>
              <a:gd name="connsiteX0" fmla="*/ 1363579 w 1363579"/>
              <a:gd name="connsiteY0" fmla="*/ 168442 h 452506"/>
              <a:gd name="connsiteX1" fmla="*/ 705853 w 1363579"/>
              <a:gd name="connsiteY1" fmla="*/ 449179 h 452506"/>
              <a:gd name="connsiteX2" fmla="*/ 0 w 1363579"/>
              <a:gd name="connsiteY2" fmla="*/ 0 h 4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579" h="452506">
                <a:moveTo>
                  <a:pt x="1363579" y="168442"/>
                </a:moveTo>
                <a:cubicBezTo>
                  <a:pt x="1148347" y="322847"/>
                  <a:pt x="933116" y="477253"/>
                  <a:pt x="705853" y="449179"/>
                </a:cubicBezTo>
                <a:cubicBezTo>
                  <a:pt x="478590" y="421105"/>
                  <a:pt x="239295" y="210552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/>
          <p:cNvSpPr/>
          <p:nvPr/>
        </p:nvSpPr>
        <p:spPr>
          <a:xfrm>
            <a:off x="4407601" y="5170645"/>
            <a:ext cx="359344" cy="35443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7" name="手繪多邊形 86"/>
          <p:cNvSpPr/>
          <p:nvPr/>
        </p:nvSpPr>
        <p:spPr>
          <a:xfrm>
            <a:off x="4123999" y="4614982"/>
            <a:ext cx="797577" cy="300462"/>
          </a:xfrm>
          <a:custGeom>
            <a:avLst/>
            <a:gdLst>
              <a:gd name="connsiteX0" fmla="*/ 0 w 1203158"/>
              <a:gd name="connsiteY0" fmla="*/ 156417 h 300796"/>
              <a:gd name="connsiteX1" fmla="*/ 561474 w 1203158"/>
              <a:gd name="connsiteY1" fmla="*/ 4017 h 300796"/>
              <a:gd name="connsiteX2" fmla="*/ 1203158 w 1203158"/>
              <a:gd name="connsiteY2" fmla="*/ 300796 h 30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158" h="300796">
                <a:moveTo>
                  <a:pt x="0" y="156417"/>
                </a:moveTo>
                <a:cubicBezTo>
                  <a:pt x="180474" y="68185"/>
                  <a:pt x="360948" y="-20046"/>
                  <a:pt x="561474" y="4017"/>
                </a:cubicBezTo>
                <a:cubicBezTo>
                  <a:pt x="762000" y="28080"/>
                  <a:pt x="982579" y="164438"/>
                  <a:pt x="1203158" y="300796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/>
          <p:cNvSpPr/>
          <p:nvPr/>
        </p:nvSpPr>
        <p:spPr>
          <a:xfrm>
            <a:off x="4356122" y="4341383"/>
            <a:ext cx="359344" cy="35443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125" name="直線接點 124"/>
          <p:cNvCxnSpPr/>
          <p:nvPr/>
        </p:nvCxnSpPr>
        <p:spPr>
          <a:xfrm>
            <a:off x="1707202" y="2591659"/>
            <a:ext cx="142091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群組 53"/>
          <p:cNvGrpSpPr/>
          <p:nvPr/>
        </p:nvGrpSpPr>
        <p:grpSpPr>
          <a:xfrm>
            <a:off x="4825892" y="3970445"/>
            <a:ext cx="859521" cy="419739"/>
            <a:chOff x="7060104" y="5526380"/>
            <a:chExt cx="859521" cy="419739"/>
          </a:xfrm>
        </p:grpSpPr>
        <p:sp>
          <p:nvSpPr>
            <p:cNvPr id="55" name="燕尾形向右箭號 54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6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#1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6254864" y="3945365"/>
            <a:ext cx="859521" cy="419739"/>
            <a:chOff x="7060104" y="5526380"/>
            <a:chExt cx="859521" cy="419739"/>
          </a:xfrm>
        </p:grpSpPr>
        <p:sp>
          <p:nvSpPr>
            <p:cNvPr id="74" name="燕尾形向右箭號 73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5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#2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7634266" y="3945365"/>
            <a:ext cx="859521" cy="419739"/>
            <a:chOff x="7060104" y="5526380"/>
            <a:chExt cx="859521" cy="419739"/>
          </a:xfrm>
        </p:grpSpPr>
        <p:sp>
          <p:nvSpPr>
            <p:cNvPr id="77" name="燕尾形向右箭號 76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8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#3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81" name="文字方塊 80"/>
          <p:cNvSpPr txBox="1"/>
          <p:nvPr/>
        </p:nvSpPr>
        <p:spPr>
          <a:xfrm>
            <a:off x="7143768" y="178592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Modbus</a:t>
            </a:r>
            <a:r>
              <a:rPr lang="en-US" altLang="zh-TW" dirty="0" smtClean="0"/>
              <a:t> RTU</a:t>
            </a:r>
            <a:endParaRPr lang="zh-TW" altLang="en-US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0" y="300037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Modbus</a:t>
            </a:r>
            <a:r>
              <a:rPr lang="en-US" altLang="zh-TW" dirty="0" smtClean="0"/>
              <a:t> TCP</a:t>
            </a:r>
            <a:endParaRPr lang="zh-TW" altLang="en-US" dirty="0"/>
          </a:p>
        </p:txBody>
      </p:sp>
      <p:sp>
        <p:nvSpPr>
          <p:cNvPr id="83" name="文字方塊 100"/>
          <p:cNvSpPr txBox="1">
            <a:spLocks noChangeArrowheads="1"/>
          </p:cNvSpPr>
          <p:nvPr/>
        </p:nvSpPr>
        <p:spPr bwMode="auto">
          <a:xfrm>
            <a:off x="4000496" y="3929066"/>
            <a:ext cx="842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smtClean="0">
                <a:solidFill>
                  <a:srgbClr val="FF0000"/>
                </a:solidFill>
              </a:rPr>
              <a:t>RS-485</a:t>
            </a:r>
            <a:endParaRPr kumimoji="0" lang="zh-TW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TW" sz="3600" dirty="0" smtClean="0"/>
              <a:t>MDC </a:t>
            </a:r>
            <a:r>
              <a:rPr lang="zh-TW" altLang="en-US" sz="3600" dirty="0" smtClean="0"/>
              <a:t>可以處理這些困難嗎</a:t>
            </a:r>
            <a:r>
              <a:rPr lang="en-US" altLang="zh-TW" sz="3600" dirty="0" smtClean="0"/>
              <a:t>? </a:t>
            </a:r>
            <a:r>
              <a:rPr lang="en-US" altLang="zh-TW" sz="3600" dirty="0" smtClean="0">
                <a:solidFill>
                  <a:srgbClr val="0000FF"/>
                </a:solidFill>
              </a:rPr>
              <a:t>Yes.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sp>
        <p:nvSpPr>
          <p:cNvPr id="5" name="燕尾形向右箭號 4"/>
          <p:cNvSpPr/>
          <p:nvPr/>
        </p:nvSpPr>
        <p:spPr>
          <a:xfrm rot="13257279">
            <a:off x="1795802" y="3948691"/>
            <a:ext cx="1507563" cy="476911"/>
          </a:xfrm>
          <a:prstGeom prst="notchedRightArrow">
            <a:avLst/>
          </a:prstGeom>
          <a:solidFill>
            <a:srgbClr val="66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Round Same Side Corner Rectangle 9"/>
          <p:cNvSpPr/>
          <p:nvPr/>
        </p:nvSpPr>
        <p:spPr bwMode="auto">
          <a:xfrm>
            <a:off x="4479609" y="2295676"/>
            <a:ext cx="4160611" cy="798512"/>
          </a:xfrm>
          <a:prstGeom prst="round2SameRect">
            <a:avLst>
              <a:gd name="adj1" fmla="val 0"/>
              <a:gd name="adj2" fmla="val 475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88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j-lt"/>
            </a:endParaRPr>
          </a:p>
        </p:txBody>
      </p:sp>
      <p:pic>
        <p:nvPicPr>
          <p:cNvPr id="11" name="圖片 45" descr="cid:image001.png@01D0624F.CAE9E91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08" y="2390926"/>
            <a:ext cx="11144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57" descr="cid:image001.png@01D0624F.CAE9E91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33" y="2429026"/>
            <a:ext cx="1044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61" descr="cid:image001.png@01D0624F.CAE9E91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8" y="2435376"/>
            <a:ext cx="10429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01"/>
          <p:cNvGrpSpPr>
            <a:grpSpLocks/>
          </p:cNvGrpSpPr>
          <p:nvPr/>
        </p:nvGrpSpPr>
        <p:grpSpPr bwMode="auto">
          <a:xfrm>
            <a:off x="537590" y="3018437"/>
            <a:ext cx="3827492" cy="2672526"/>
            <a:chOff x="-1835448" y="3624345"/>
            <a:chExt cx="3823837" cy="2672745"/>
          </a:xfrm>
        </p:grpSpPr>
        <p:sp>
          <p:nvSpPr>
            <p:cNvPr id="35" name="文字方塊 100"/>
            <p:cNvSpPr txBox="1">
              <a:spLocks noChangeArrowheads="1"/>
            </p:cNvSpPr>
            <p:nvPr/>
          </p:nvSpPr>
          <p:spPr bwMode="auto">
            <a:xfrm>
              <a:off x="-1672001" y="5164098"/>
              <a:ext cx="1292517" cy="46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b="1" dirty="0" smtClean="0">
                  <a:solidFill>
                    <a:srgbClr val="000099"/>
                  </a:solidFill>
                </a:rPr>
                <a:t>Ethernet</a:t>
              </a:r>
              <a:endParaRPr kumimoji="0" lang="zh-TW" alt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37" name="文字方塊 100"/>
            <p:cNvSpPr txBox="1">
              <a:spLocks noChangeArrowheads="1"/>
            </p:cNvSpPr>
            <p:nvPr/>
          </p:nvSpPr>
          <p:spPr bwMode="auto">
            <a:xfrm>
              <a:off x="-1835448" y="4785687"/>
              <a:ext cx="1619409" cy="46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b="1" dirty="0" smtClean="0">
                  <a:solidFill>
                    <a:srgbClr val="000099"/>
                  </a:solidFill>
                </a:rPr>
                <a:t>High Speed</a:t>
              </a:r>
              <a:endParaRPr kumimoji="0" lang="zh-TW" alt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39" name="文字方塊 100"/>
            <p:cNvSpPr txBox="1">
              <a:spLocks noChangeArrowheads="1"/>
            </p:cNvSpPr>
            <p:nvPr/>
          </p:nvSpPr>
          <p:spPr bwMode="auto">
            <a:xfrm>
              <a:off x="934058" y="3624345"/>
              <a:ext cx="969211" cy="3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600" dirty="0" smtClean="0"/>
                <a:t>MDC-711</a:t>
              </a:r>
              <a:endParaRPr kumimoji="0" lang="zh-TW" altLang="en-US" sz="1600" dirty="0"/>
            </a:p>
          </p:txBody>
        </p:sp>
        <p:sp>
          <p:nvSpPr>
            <p:cNvPr id="40" name="文字方塊 100"/>
            <p:cNvSpPr txBox="1">
              <a:spLocks noChangeArrowheads="1"/>
            </p:cNvSpPr>
            <p:nvPr/>
          </p:nvSpPr>
          <p:spPr bwMode="auto">
            <a:xfrm>
              <a:off x="1019178" y="5958508"/>
              <a:ext cx="969211" cy="3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600" dirty="0" smtClean="0"/>
                <a:t>MDC-711</a:t>
              </a:r>
              <a:endParaRPr kumimoji="0" lang="zh-TW" altLang="en-US" sz="1600" dirty="0"/>
            </a:p>
          </p:txBody>
        </p:sp>
        <p:sp>
          <p:nvSpPr>
            <p:cNvPr id="44" name="文字方塊 100"/>
            <p:cNvSpPr txBox="1">
              <a:spLocks noChangeArrowheads="1"/>
            </p:cNvSpPr>
            <p:nvPr/>
          </p:nvSpPr>
          <p:spPr bwMode="auto">
            <a:xfrm rot="2504934">
              <a:off x="-473357" y="4722547"/>
              <a:ext cx="1467401" cy="30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400" b="1" dirty="0" smtClean="0">
                  <a:solidFill>
                    <a:srgbClr val="000099"/>
                  </a:solidFill>
                </a:rPr>
                <a:t>Data #1, #2, #3</a:t>
              </a:r>
              <a:endParaRPr kumimoji="0" lang="zh-TW" altLang="en-US" sz="14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8" name="手繪多邊形 17"/>
          <p:cNvSpPr/>
          <p:nvPr/>
        </p:nvSpPr>
        <p:spPr>
          <a:xfrm>
            <a:off x="1661570" y="2935076"/>
            <a:ext cx="1722679" cy="2194653"/>
          </a:xfrm>
          <a:custGeom>
            <a:avLst/>
            <a:gdLst>
              <a:gd name="connsiteX0" fmla="*/ 180975 w 1722679"/>
              <a:gd name="connsiteY0" fmla="*/ 0 h 2194653"/>
              <a:gd name="connsiteX1" fmla="*/ 1504950 w 1722679"/>
              <a:gd name="connsiteY1" fmla="*/ 1476375 h 2194653"/>
              <a:gd name="connsiteX2" fmla="*/ 1600200 w 1722679"/>
              <a:gd name="connsiteY2" fmla="*/ 2190750 h 2194653"/>
              <a:gd name="connsiteX3" fmla="*/ 285750 w 1722679"/>
              <a:gd name="connsiteY3" fmla="*/ 1190625 h 2194653"/>
              <a:gd name="connsiteX4" fmla="*/ 0 w 1722679"/>
              <a:gd name="connsiteY4" fmla="*/ 361950 h 21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679" h="2194653">
                <a:moveTo>
                  <a:pt x="180975" y="0"/>
                </a:moveTo>
                <a:cubicBezTo>
                  <a:pt x="724694" y="555625"/>
                  <a:pt x="1268413" y="1111250"/>
                  <a:pt x="1504950" y="1476375"/>
                </a:cubicBezTo>
                <a:cubicBezTo>
                  <a:pt x="1741488" y="1841500"/>
                  <a:pt x="1803400" y="2238375"/>
                  <a:pt x="1600200" y="2190750"/>
                </a:cubicBezTo>
                <a:cubicBezTo>
                  <a:pt x="1397000" y="2143125"/>
                  <a:pt x="552450" y="1495425"/>
                  <a:pt x="285750" y="1190625"/>
                </a:cubicBezTo>
                <a:cubicBezTo>
                  <a:pt x="19050" y="885825"/>
                  <a:pt x="9525" y="623887"/>
                  <a:pt x="0" y="361950"/>
                </a:cubicBezTo>
              </a:path>
            </a:pathLst>
          </a:custGeom>
          <a:noFill/>
          <a:ln w="63500">
            <a:solidFill>
              <a:srgbClr val="000099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99"/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1994945" y="2274899"/>
            <a:ext cx="1302582" cy="819289"/>
          </a:xfrm>
          <a:custGeom>
            <a:avLst/>
            <a:gdLst>
              <a:gd name="connsiteX0" fmla="*/ 0 w 1302582"/>
              <a:gd name="connsiteY0" fmla="*/ 666889 h 819289"/>
              <a:gd name="connsiteX1" fmla="*/ 1238250 w 1302582"/>
              <a:gd name="connsiteY1" fmla="*/ 139 h 819289"/>
              <a:gd name="connsiteX2" fmla="*/ 1047750 w 1302582"/>
              <a:gd name="connsiteY2" fmla="*/ 609739 h 819289"/>
              <a:gd name="connsiteX3" fmla="*/ 371475 w 1302582"/>
              <a:gd name="connsiteY3" fmla="*/ 819289 h 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582" h="819289">
                <a:moveTo>
                  <a:pt x="0" y="666889"/>
                </a:moveTo>
                <a:cubicBezTo>
                  <a:pt x="531812" y="338276"/>
                  <a:pt x="1063625" y="9664"/>
                  <a:pt x="1238250" y="139"/>
                </a:cubicBezTo>
                <a:cubicBezTo>
                  <a:pt x="1412875" y="-9386"/>
                  <a:pt x="1192212" y="473214"/>
                  <a:pt x="1047750" y="609739"/>
                </a:cubicBezTo>
                <a:cubicBezTo>
                  <a:pt x="903288" y="746264"/>
                  <a:pt x="637381" y="782776"/>
                  <a:pt x="371475" y="819289"/>
                </a:cubicBezTo>
              </a:path>
            </a:pathLst>
          </a:custGeom>
          <a:noFill/>
          <a:ln w="63500">
            <a:solidFill>
              <a:srgbClr val="000099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75" y="2036471"/>
            <a:ext cx="910851" cy="104247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20" y="4349558"/>
            <a:ext cx="910851" cy="104247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50971"/>
            <a:ext cx="1468190" cy="968857"/>
          </a:xfrm>
          <a:prstGeom prst="rect">
            <a:avLst/>
          </a:prstGeom>
        </p:spPr>
      </p:pic>
      <p:sp>
        <p:nvSpPr>
          <p:cNvPr id="58" name="橢圓 57"/>
          <p:cNvSpPr/>
          <p:nvPr/>
        </p:nvSpPr>
        <p:spPr>
          <a:xfrm>
            <a:off x="2915816" y="3721147"/>
            <a:ext cx="359344" cy="35443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2229107" y="4619425"/>
            <a:ext cx="359344" cy="35443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1" name="Round Same Side Corner Rectangle 9"/>
          <p:cNvSpPr/>
          <p:nvPr/>
        </p:nvSpPr>
        <p:spPr bwMode="auto">
          <a:xfrm>
            <a:off x="4499991" y="4525425"/>
            <a:ext cx="4140229" cy="916165"/>
          </a:xfrm>
          <a:prstGeom prst="round2SameRect">
            <a:avLst>
              <a:gd name="adj1" fmla="val 0"/>
              <a:gd name="adj2" fmla="val 475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88D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j-lt"/>
            </a:endParaRPr>
          </a:p>
        </p:txBody>
      </p:sp>
      <p:pic>
        <p:nvPicPr>
          <p:cNvPr id="92" name="圖片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01" y="4650330"/>
            <a:ext cx="758694" cy="764912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84" y="4621635"/>
            <a:ext cx="775158" cy="781511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14" y="4618730"/>
            <a:ext cx="791890" cy="798380"/>
          </a:xfrm>
          <a:prstGeom prst="rect">
            <a:avLst/>
          </a:prstGeom>
        </p:spPr>
      </p:pic>
      <p:cxnSp>
        <p:nvCxnSpPr>
          <p:cNvPr id="95" name="直線接點 94"/>
          <p:cNvCxnSpPr/>
          <p:nvPr/>
        </p:nvCxnSpPr>
        <p:spPr>
          <a:xfrm>
            <a:off x="4275102" y="4449249"/>
            <a:ext cx="43963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 flipV="1">
            <a:off x="5398775" y="4449250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 flipV="1">
            <a:off x="6695354" y="4446059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 flipV="1">
            <a:off x="7998326" y="4446059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手繪多邊形 98"/>
          <p:cNvSpPr/>
          <p:nvPr/>
        </p:nvSpPr>
        <p:spPr>
          <a:xfrm>
            <a:off x="4093853" y="5087979"/>
            <a:ext cx="899731" cy="296235"/>
          </a:xfrm>
          <a:custGeom>
            <a:avLst/>
            <a:gdLst>
              <a:gd name="connsiteX0" fmla="*/ 1363579 w 1363579"/>
              <a:gd name="connsiteY0" fmla="*/ 168442 h 452506"/>
              <a:gd name="connsiteX1" fmla="*/ 705853 w 1363579"/>
              <a:gd name="connsiteY1" fmla="*/ 449179 h 452506"/>
              <a:gd name="connsiteX2" fmla="*/ 0 w 1363579"/>
              <a:gd name="connsiteY2" fmla="*/ 0 h 4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579" h="452506">
                <a:moveTo>
                  <a:pt x="1363579" y="168442"/>
                </a:moveTo>
                <a:cubicBezTo>
                  <a:pt x="1148347" y="322847"/>
                  <a:pt x="933116" y="477253"/>
                  <a:pt x="705853" y="449179"/>
                </a:cubicBezTo>
                <a:cubicBezTo>
                  <a:pt x="478590" y="421105"/>
                  <a:pt x="239295" y="21055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手繪多邊形 100"/>
          <p:cNvSpPr/>
          <p:nvPr/>
        </p:nvSpPr>
        <p:spPr>
          <a:xfrm>
            <a:off x="4196007" y="4618730"/>
            <a:ext cx="797577" cy="300462"/>
          </a:xfrm>
          <a:custGeom>
            <a:avLst/>
            <a:gdLst>
              <a:gd name="connsiteX0" fmla="*/ 0 w 1203158"/>
              <a:gd name="connsiteY0" fmla="*/ 156417 h 300796"/>
              <a:gd name="connsiteX1" fmla="*/ 561474 w 1203158"/>
              <a:gd name="connsiteY1" fmla="*/ 4017 h 300796"/>
              <a:gd name="connsiteX2" fmla="*/ 1203158 w 1203158"/>
              <a:gd name="connsiteY2" fmla="*/ 300796 h 30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158" h="300796">
                <a:moveTo>
                  <a:pt x="0" y="156417"/>
                </a:moveTo>
                <a:cubicBezTo>
                  <a:pt x="180474" y="68185"/>
                  <a:pt x="360948" y="-20046"/>
                  <a:pt x="561474" y="4017"/>
                </a:cubicBezTo>
                <a:cubicBezTo>
                  <a:pt x="762000" y="28080"/>
                  <a:pt x="982579" y="164438"/>
                  <a:pt x="1203158" y="30079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3" name="直線接點 102"/>
          <p:cNvCxnSpPr/>
          <p:nvPr/>
        </p:nvCxnSpPr>
        <p:spPr>
          <a:xfrm>
            <a:off x="4104686" y="2203718"/>
            <a:ext cx="43963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 flipV="1">
            <a:off x="5228359" y="2203719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V="1">
            <a:off x="6524938" y="2200528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 flipV="1">
            <a:off x="7827910" y="2200528"/>
            <a:ext cx="0" cy="2063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字方塊 100"/>
          <p:cNvSpPr txBox="1">
            <a:spLocks noChangeArrowheads="1"/>
          </p:cNvSpPr>
          <p:nvPr/>
        </p:nvSpPr>
        <p:spPr bwMode="auto">
          <a:xfrm>
            <a:off x="4377658" y="1870548"/>
            <a:ext cx="842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smtClean="0">
                <a:solidFill>
                  <a:srgbClr val="FF0000"/>
                </a:solidFill>
              </a:rPr>
              <a:t>RS-485</a:t>
            </a:r>
            <a:endParaRPr kumimoji="0" lang="zh-TW" alt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4195011" y="4330957"/>
            <a:ext cx="2189747" cy="349794"/>
          </a:xfrm>
          <a:custGeom>
            <a:avLst/>
            <a:gdLst>
              <a:gd name="connsiteX0" fmla="*/ 0 w 2189747"/>
              <a:gd name="connsiteY0" fmla="*/ 321743 h 409975"/>
              <a:gd name="connsiteX1" fmla="*/ 1299410 w 2189747"/>
              <a:gd name="connsiteY1" fmla="*/ 901 h 409975"/>
              <a:gd name="connsiteX2" fmla="*/ 2189747 w 2189747"/>
              <a:gd name="connsiteY2" fmla="*/ 409975 h 40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9747" h="409975">
                <a:moveTo>
                  <a:pt x="0" y="321743"/>
                </a:moveTo>
                <a:cubicBezTo>
                  <a:pt x="467226" y="153969"/>
                  <a:pt x="934452" y="-13804"/>
                  <a:pt x="1299410" y="901"/>
                </a:cubicBezTo>
                <a:cubicBezTo>
                  <a:pt x="1664368" y="15606"/>
                  <a:pt x="1927057" y="212790"/>
                  <a:pt x="2189747" y="409975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4283968" y="4665247"/>
            <a:ext cx="482384" cy="287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b="1" dirty="0">
                <a:solidFill>
                  <a:schemeClr val="tx1"/>
                </a:solidFill>
              </a:rPr>
              <a:t>T</a:t>
            </a:r>
            <a:r>
              <a:rPr lang="en-US" altLang="zh-TW" sz="1050" b="1" dirty="0" smtClean="0">
                <a:solidFill>
                  <a:schemeClr val="tx1"/>
                </a:solidFill>
              </a:rPr>
              <a:t>1</a:t>
            </a:r>
            <a:endParaRPr lang="zh-TW" altLang="en-US" sz="1050" b="1" dirty="0">
              <a:solidFill>
                <a:schemeClr val="tx1"/>
              </a:solidFill>
            </a:endParaRPr>
          </a:p>
        </p:txBody>
      </p:sp>
      <p:sp>
        <p:nvSpPr>
          <p:cNvPr id="52" name="橢圓 51"/>
          <p:cNvSpPr/>
          <p:nvPr/>
        </p:nvSpPr>
        <p:spPr>
          <a:xfrm>
            <a:off x="4353603" y="5063294"/>
            <a:ext cx="482384" cy="287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b="1" dirty="0" smtClean="0">
                <a:solidFill>
                  <a:schemeClr val="tx1"/>
                </a:solidFill>
              </a:rPr>
              <a:t>R1</a:t>
            </a:r>
            <a:endParaRPr lang="zh-TW" altLang="en-US" sz="1050" b="1" dirty="0">
              <a:solidFill>
                <a:schemeClr val="tx1"/>
              </a:solidFill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5638295" y="4449249"/>
            <a:ext cx="482384" cy="287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b="1" dirty="0" smtClean="0">
                <a:solidFill>
                  <a:schemeClr val="tx1"/>
                </a:solidFill>
              </a:rPr>
              <a:t>T2</a:t>
            </a:r>
            <a:endParaRPr lang="zh-TW" altLang="en-US" sz="1050" b="1" dirty="0">
              <a:solidFill>
                <a:schemeClr val="tx1"/>
              </a:solidFill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4259178" y="5350806"/>
            <a:ext cx="2011905" cy="418745"/>
          </a:xfrm>
          <a:custGeom>
            <a:avLst/>
            <a:gdLst>
              <a:gd name="connsiteX0" fmla="*/ 1981200 w 1981200"/>
              <a:gd name="connsiteY0" fmla="*/ 0 h 304836"/>
              <a:gd name="connsiteX1" fmla="*/ 770021 w 1981200"/>
              <a:gd name="connsiteY1" fmla="*/ 304800 h 304836"/>
              <a:gd name="connsiteX2" fmla="*/ 0 w 1981200"/>
              <a:gd name="connsiteY2" fmla="*/ 16043 h 3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304836">
                <a:moveTo>
                  <a:pt x="1981200" y="0"/>
                </a:moveTo>
                <a:cubicBezTo>
                  <a:pt x="1540710" y="151063"/>
                  <a:pt x="1100221" y="302126"/>
                  <a:pt x="770021" y="304800"/>
                </a:cubicBezTo>
                <a:cubicBezTo>
                  <a:pt x="439821" y="307474"/>
                  <a:pt x="219910" y="161758"/>
                  <a:pt x="0" y="1604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5638295" y="5207050"/>
            <a:ext cx="482384" cy="287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b="1" dirty="0" smtClean="0">
                <a:solidFill>
                  <a:schemeClr val="tx1"/>
                </a:solidFill>
              </a:rPr>
              <a:t>R2</a:t>
            </a:r>
            <a:endParaRPr lang="zh-TW" altLang="en-US" sz="1050" b="1" dirty="0">
              <a:solidFill>
                <a:schemeClr val="tx1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4275221" y="3861048"/>
            <a:ext cx="3633537" cy="779598"/>
          </a:xfrm>
          <a:custGeom>
            <a:avLst/>
            <a:gdLst>
              <a:gd name="connsiteX0" fmla="*/ 0 w 3633537"/>
              <a:gd name="connsiteY0" fmla="*/ 619177 h 779598"/>
              <a:gd name="connsiteX1" fmla="*/ 2021305 w 3633537"/>
              <a:gd name="connsiteY1" fmla="*/ 1556 h 779598"/>
              <a:gd name="connsiteX2" fmla="*/ 3633537 w 3633537"/>
              <a:gd name="connsiteY2" fmla="*/ 779598 h 77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3537" h="779598">
                <a:moveTo>
                  <a:pt x="0" y="619177"/>
                </a:moveTo>
                <a:cubicBezTo>
                  <a:pt x="707858" y="296998"/>
                  <a:pt x="1415716" y="-25181"/>
                  <a:pt x="2021305" y="1556"/>
                </a:cubicBezTo>
                <a:cubicBezTo>
                  <a:pt x="2626895" y="28293"/>
                  <a:pt x="3130216" y="403945"/>
                  <a:pt x="3633537" y="779598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4467726" y="5494562"/>
            <a:ext cx="3561348" cy="493467"/>
          </a:xfrm>
          <a:custGeom>
            <a:avLst/>
            <a:gdLst>
              <a:gd name="connsiteX0" fmla="*/ 3561348 w 3561348"/>
              <a:gd name="connsiteY0" fmla="*/ 0 h 378935"/>
              <a:gd name="connsiteX1" fmla="*/ 1098885 w 3561348"/>
              <a:gd name="connsiteY1" fmla="*/ 376990 h 378935"/>
              <a:gd name="connsiteX2" fmla="*/ 0 w 3561348"/>
              <a:gd name="connsiteY2" fmla="*/ 120316 h 37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1348" h="378935">
                <a:moveTo>
                  <a:pt x="3561348" y="0"/>
                </a:moveTo>
                <a:cubicBezTo>
                  <a:pt x="2626895" y="178468"/>
                  <a:pt x="1692443" y="356937"/>
                  <a:pt x="1098885" y="376990"/>
                </a:cubicBezTo>
                <a:cubicBezTo>
                  <a:pt x="505327" y="397043"/>
                  <a:pt x="252663" y="258679"/>
                  <a:pt x="0" y="12031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7247210" y="4496890"/>
            <a:ext cx="482384" cy="287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b="1" dirty="0" smtClean="0">
                <a:solidFill>
                  <a:schemeClr val="tx1"/>
                </a:solidFill>
              </a:rPr>
              <a:t>T3</a:t>
            </a:r>
            <a:endParaRPr lang="zh-TW" altLang="en-US" sz="1050" b="1" dirty="0">
              <a:solidFill>
                <a:schemeClr val="tx1"/>
              </a:solidFill>
            </a:endParaRPr>
          </a:p>
        </p:txBody>
      </p:sp>
      <p:sp>
        <p:nvSpPr>
          <p:cNvPr id="61" name="橢圓 60"/>
          <p:cNvSpPr/>
          <p:nvPr/>
        </p:nvSpPr>
        <p:spPr>
          <a:xfrm>
            <a:off x="7164288" y="5284744"/>
            <a:ext cx="482384" cy="2875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b="1" dirty="0" smtClean="0">
                <a:solidFill>
                  <a:schemeClr val="tx1"/>
                </a:solidFill>
              </a:rPr>
              <a:t>R</a:t>
            </a:r>
            <a:r>
              <a:rPr lang="en-US" altLang="zh-TW" sz="1050" b="1" dirty="0">
                <a:solidFill>
                  <a:schemeClr val="tx1"/>
                </a:solidFill>
              </a:rPr>
              <a:t>3</a:t>
            </a:r>
            <a:endParaRPr lang="zh-TW" altLang="en-US" sz="1050" b="1" dirty="0">
              <a:solidFill>
                <a:schemeClr val="tx1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7060104" y="5526380"/>
            <a:ext cx="859521" cy="419739"/>
            <a:chOff x="7060104" y="5526380"/>
            <a:chExt cx="859521" cy="419739"/>
          </a:xfrm>
        </p:grpSpPr>
        <p:sp>
          <p:nvSpPr>
            <p:cNvPr id="66" name="燕尾形向右箭號 65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7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#3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5954997" y="5396991"/>
            <a:ext cx="859521" cy="419739"/>
            <a:chOff x="7060104" y="5526380"/>
            <a:chExt cx="859521" cy="419739"/>
          </a:xfrm>
        </p:grpSpPr>
        <p:sp>
          <p:nvSpPr>
            <p:cNvPr id="74" name="燕尾形向右箭號 73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5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#2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4594795" y="5236096"/>
            <a:ext cx="859521" cy="419739"/>
            <a:chOff x="7060104" y="5526380"/>
            <a:chExt cx="859521" cy="419739"/>
          </a:xfrm>
        </p:grpSpPr>
        <p:sp>
          <p:nvSpPr>
            <p:cNvPr id="77" name="燕尾形向右箭號 76"/>
            <p:cNvSpPr/>
            <p:nvPr/>
          </p:nvSpPr>
          <p:spPr>
            <a:xfrm rot="10800000">
              <a:off x="7060104" y="5526380"/>
              <a:ext cx="859521" cy="419739"/>
            </a:xfrm>
            <a:prstGeom prst="notchedRightArrow">
              <a:avLst/>
            </a:prstGeom>
            <a:solidFill>
              <a:srgbClr val="66FF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8" name="文字方塊 100"/>
            <p:cNvSpPr txBox="1">
              <a:spLocks noChangeArrowheads="1"/>
            </p:cNvSpPr>
            <p:nvPr/>
          </p:nvSpPr>
          <p:spPr bwMode="auto">
            <a:xfrm>
              <a:off x="7132407" y="5614462"/>
              <a:ext cx="673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 dirty="0" smtClean="0">
                  <a:solidFill>
                    <a:srgbClr val="000099"/>
                  </a:solidFill>
                </a:rPr>
                <a:t>Data #1</a:t>
              </a:r>
              <a:endParaRPr kumimoji="0" lang="zh-TW" altLang="en-US" sz="1200" b="1" dirty="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4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TW" dirty="0" smtClean="0"/>
              <a:t>MDC </a:t>
            </a:r>
            <a:r>
              <a:rPr lang="zh-TW" altLang="en-US" dirty="0" smtClean="0"/>
              <a:t>讓資料分佈連續化</a:t>
            </a:r>
            <a:endParaRPr lang="zh-TW" altLang="en-US" dirty="0"/>
          </a:p>
        </p:txBody>
      </p:sp>
      <p:pic>
        <p:nvPicPr>
          <p:cNvPr id="4" name="Picture 7" descr="MDC-71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0425"/>
            <a:ext cx="1549976" cy="17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62" y="4606567"/>
            <a:ext cx="791890" cy="798380"/>
          </a:xfrm>
          <a:prstGeom prst="rect">
            <a:avLst/>
          </a:prstGeom>
        </p:spPr>
      </p:pic>
      <p:pic>
        <p:nvPicPr>
          <p:cNvPr id="6" name="圖片 57" descr="cid:image001.png@01D0624F.CAE9E91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49" y="2590982"/>
            <a:ext cx="1044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64165" y="3501008"/>
            <a:ext cx="3168352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03124" y="2708426"/>
            <a:ext cx="3168352" cy="288032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703124" y="4861741"/>
            <a:ext cx="3168352" cy="288032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170717" y="2708426"/>
            <a:ext cx="504056" cy="288032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#1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466860" y="2708426"/>
            <a:ext cx="769435" cy="288032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#2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625877" y="4855480"/>
            <a:ext cx="458291" cy="288032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#3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851577" y="4855480"/>
            <a:ext cx="911428" cy="288032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#4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183200" y="3356992"/>
            <a:ext cx="504056" cy="288032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#1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687256" y="3356992"/>
            <a:ext cx="769435" cy="288032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#2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456691" y="3356992"/>
            <a:ext cx="458291" cy="288032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#3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914982" y="3356992"/>
            <a:ext cx="911428" cy="288032"/>
          </a:xfrm>
          <a:prstGeom prst="rect">
            <a:avLst/>
          </a:prstGeom>
          <a:solidFill>
            <a:srgbClr val="33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#4</a:t>
            </a:r>
            <a:endParaRPr lang="zh-TW" altLang="en-US" dirty="0"/>
          </a:p>
        </p:txBody>
      </p:sp>
      <p:sp>
        <p:nvSpPr>
          <p:cNvPr id="20" name="手繪多邊形 19"/>
          <p:cNvSpPr/>
          <p:nvPr/>
        </p:nvSpPr>
        <p:spPr>
          <a:xfrm>
            <a:off x="1463040" y="2337672"/>
            <a:ext cx="3955983" cy="1011920"/>
          </a:xfrm>
          <a:custGeom>
            <a:avLst/>
            <a:gdLst>
              <a:gd name="connsiteX0" fmla="*/ 3955983 w 3955983"/>
              <a:gd name="connsiteY0" fmla="*/ 347776 h 1011920"/>
              <a:gd name="connsiteX1" fmla="*/ 1087655 w 3955983"/>
              <a:gd name="connsiteY1" fmla="*/ 30143 h 1011920"/>
              <a:gd name="connsiteX2" fmla="*/ 0 w 3955983"/>
              <a:gd name="connsiteY2" fmla="*/ 1011920 h 101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5983" h="1011920">
                <a:moveTo>
                  <a:pt x="3955983" y="347776"/>
                </a:moveTo>
                <a:cubicBezTo>
                  <a:pt x="2851484" y="133614"/>
                  <a:pt x="1746985" y="-80548"/>
                  <a:pt x="1087655" y="30143"/>
                </a:cubicBezTo>
                <a:cubicBezTo>
                  <a:pt x="428325" y="140834"/>
                  <a:pt x="176463" y="848291"/>
                  <a:pt x="0" y="1011920"/>
                </a:cubicBezTo>
              </a:path>
            </a:pathLst>
          </a:custGeom>
          <a:noFill/>
          <a:ln>
            <a:solidFill>
              <a:srgbClr val="FF0000"/>
            </a:solidFill>
            <a:headEnd type="oval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2088682" y="1984844"/>
            <a:ext cx="4793381" cy="1383998"/>
          </a:xfrm>
          <a:custGeom>
            <a:avLst/>
            <a:gdLst>
              <a:gd name="connsiteX0" fmla="*/ 4793381 w 4793381"/>
              <a:gd name="connsiteY0" fmla="*/ 739105 h 1383998"/>
              <a:gd name="connsiteX1" fmla="*/ 2021305 w 4793381"/>
              <a:gd name="connsiteY1" fmla="*/ 17211 h 1383998"/>
              <a:gd name="connsiteX2" fmla="*/ 0 w 4793381"/>
              <a:gd name="connsiteY2" fmla="*/ 1383998 h 138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3381" h="1383998">
                <a:moveTo>
                  <a:pt x="4793381" y="739105"/>
                </a:moveTo>
                <a:cubicBezTo>
                  <a:pt x="3806791" y="324417"/>
                  <a:pt x="2820202" y="-90271"/>
                  <a:pt x="2021305" y="17211"/>
                </a:cubicBezTo>
                <a:cubicBezTo>
                  <a:pt x="1222408" y="124693"/>
                  <a:pt x="611204" y="754345"/>
                  <a:pt x="0" y="1383998"/>
                </a:cubicBezTo>
              </a:path>
            </a:pathLst>
          </a:custGeom>
          <a:noFill/>
          <a:ln>
            <a:solidFill>
              <a:srgbClr val="FF0000"/>
            </a:solidFill>
            <a:headEnd type="oval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2656573" y="3657600"/>
            <a:ext cx="3214838" cy="1145406"/>
          </a:xfrm>
          <a:custGeom>
            <a:avLst/>
            <a:gdLst>
              <a:gd name="connsiteX0" fmla="*/ 3214838 w 3214838"/>
              <a:gd name="connsiteY0" fmla="*/ 1145406 h 1145406"/>
              <a:gd name="connsiteX1" fmla="*/ 1761423 w 3214838"/>
              <a:gd name="connsiteY1" fmla="*/ 770021 h 1145406"/>
              <a:gd name="connsiteX2" fmla="*/ 413886 w 3214838"/>
              <a:gd name="connsiteY2" fmla="*/ 972152 h 1145406"/>
              <a:gd name="connsiteX3" fmla="*/ 0 w 3214838"/>
              <a:gd name="connsiteY3" fmla="*/ 0 h 11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838" h="1145406">
                <a:moveTo>
                  <a:pt x="3214838" y="1145406"/>
                </a:moveTo>
                <a:cubicBezTo>
                  <a:pt x="2721543" y="972151"/>
                  <a:pt x="2228248" y="798897"/>
                  <a:pt x="1761423" y="770021"/>
                </a:cubicBezTo>
                <a:cubicBezTo>
                  <a:pt x="1294598" y="741145"/>
                  <a:pt x="707456" y="1100489"/>
                  <a:pt x="413886" y="972152"/>
                </a:cubicBezTo>
                <a:cubicBezTo>
                  <a:pt x="120315" y="843815"/>
                  <a:pt x="60157" y="421907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oval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3359217" y="3657600"/>
            <a:ext cx="3975234" cy="1183907"/>
          </a:xfrm>
          <a:custGeom>
            <a:avLst/>
            <a:gdLst>
              <a:gd name="connsiteX0" fmla="*/ 3975234 w 3975234"/>
              <a:gd name="connsiteY0" fmla="*/ 1183907 h 1183907"/>
              <a:gd name="connsiteX1" fmla="*/ 3657600 w 3975234"/>
              <a:gd name="connsiteY1" fmla="*/ 760396 h 1183907"/>
              <a:gd name="connsiteX2" fmla="*/ 2088682 w 3975234"/>
              <a:gd name="connsiteY2" fmla="*/ 442762 h 1183907"/>
              <a:gd name="connsiteX3" fmla="*/ 452387 w 3975234"/>
              <a:gd name="connsiteY3" fmla="*/ 500514 h 1183907"/>
              <a:gd name="connsiteX4" fmla="*/ 0 w 3975234"/>
              <a:gd name="connsiteY4" fmla="*/ 0 h 118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5234" h="1183907">
                <a:moveTo>
                  <a:pt x="3975234" y="1183907"/>
                </a:moveTo>
                <a:cubicBezTo>
                  <a:pt x="3973629" y="1033913"/>
                  <a:pt x="3972025" y="883920"/>
                  <a:pt x="3657600" y="760396"/>
                </a:cubicBezTo>
                <a:cubicBezTo>
                  <a:pt x="3343175" y="636872"/>
                  <a:pt x="2622884" y="486076"/>
                  <a:pt x="2088682" y="442762"/>
                </a:cubicBezTo>
                <a:cubicBezTo>
                  <a:pt x="1554480" y="399448"/>
                  <a:pt x="800501" y="574308"/>
                  <a:pt x="452387" y="500514"/>
                </a:cubicBezTo>
                <a:cubicBezTo>
                  <a:pt x="104273" y="426720"/>
                  <a:pt x="52136" y="21336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oval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00250"/>
            <a:ext cx="8229600" cy="3214688"/>
          </a:xfrm>
        </p:spPr>
        <p:txBody>
          <a:bodyPr/>
          <a:lstStyle/>
          <a:p>
            <a:pPr>
              <a:defRPr/>
            </a:pPr>
            <a:endParaRPr lang="en-US" altLang="zh-TW" dirty="0" smtClean="0"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en-US" altLang="zh-TW" sz="4400" dirty="0" smtClean="0">
                <a:latin typeface="+mj-lt"/>
              </a:rPr>
              <a:t>MDC-700 Series and features</a:t>
            </a:r>
            <a:endParaRPr lang="en-US" altLang="zh-TW" dirty="0" smtClean="0"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TW" dirty="0" smtClean="0"/>
              <a:t>MDC-700 Series</a:t>
            </a:r>
            <a:br>
              <a:rPr lang="en-US" altLang="zh-TW" dirty="0" smtClean="0"/>
            </a:br>
            <a:r>
              <a:rPr lang="en-US" altLang="zh-TW" sz="2400" dirty="0" smtClean="0"/>
              <a:t>Modbus </a:t>
            </a:r>
            <a:r>
              <a:rPr lang="zh-TW" altLang="en-US" sz="2400" dirty="0" smtClean="0"/>
              <a:t>資料集中器</a:t>
            </a:r>
            <a:endParaRPr lang="zh-TW" altLang="en-US" sz="2400" dirty="0" smtClean="0"/>
          </a:p>
        </p:txBody>
      </p:sp>
      <p:pic>
        <p:nvPicPr>
          <p:cNvPr id="7175" name="Picture 7" descr="MDC-71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227965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22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87321"/>
              </p:ext>
            </p:extLst>
          </p:nvPr>
        </p:nvGraphicFramePr>
        <p:xfrm>
          <a:off x="2771775" y="2276475"/>
          <a:ext cx="5614988" cy="3389313"/>
        </p:xfrm>
        <a:graphic>
          <a:graphicData uri="http://schemas.openxmlformats.org/drawingml/2006/table">
            <a:tbl>
              <a:tblPr/>
              <a:tblGrid>
                <a:gridCol w="1439863"/>
                <a:gridCol w="1368425"/>
                <a:gridCol w="1419225"/>
                <a:gridCol w="1387475"/>
              </a:tblGrid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MDC-711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MDC-714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MDC-741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9FF"/>
                    </a:solidFill>
                  </a:tcPr>
                </a:tc>
              </a:tr>
              <a:tr h="38258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Ethernet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Port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1, 10/100 Base-TX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Protocol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Modbus/TCP Slave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100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COM Port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RS-232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1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RS-485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1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1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Protocol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Modbus RTU 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Arial" charset="0"/>
                        </a:rPr>
                        <a:t>Master/Slave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1193</Words>
  <Application>Microsoft Office PowerPoint</Application>
  <PresentationFormat>如螢幕大小 (4:3)</PresentationFormat>
  <Paragraphs>220</Paragraphs>
  <Slides>22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          MDC-700 Series  Modbus Data Concentrator (Modbus 資料集中器)  [2016,05,26]</vt:lpstr>
      <vt:lpstr>PowerPoint 簡報</vt:lpstr>
      <vt:lpstr>現有困難為何?</vt:lpstr>
      <vt:lpstr>還可以有更多好處嗎?</vt:lpstr>
      <vt:lpstr>Gateway 可以處理這些困難嗎? No.</vt:lpstr>
      <vt:lpstr>MDC 可以處理這些困難嗎? Yes.</vt:lpstr>
      <vt:lpstr>MDC 讓資料分佈連續化</vt:lpstr>
      <vt:lpstr>PowerPoint 簡報</vt:lpstr>
      <vt:lpstr>MDC-700 Series Modbus 資料集中器</vt:lpstr>
      <vt:lpstr>大量資料處理能力</vt:lpstr>
      <vt:lpstr>易於使用</vt:lpstr>
      <vt:lpstr>易於使用</vt:lpstr>
      <vt:lpstr>易於使用</vt:lpstr>
      <vt:lpstr>易於使用</vt:lpstr>
      <vt:lpstr>彈性的擴充能力</vt:lpstr>
      <vt:lpstr>PowerPoint 簡報</vt:lpstr>
      <vt:lpstr>相似產品</vt:lpstr>
      <vt:lpstr>PowerPoint 簡報</vt:lpstr>
      <vt:lpstr>MDC-700 賣點</vt:lpstr>
      <vt:lpstr>選擇 MDC 或 Gateway ?</vt:lpstr>
      <vt:lpstr>MDC 未來規劃?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Miro Lin</dc:creator>
  <cp:lastModifiedBy>Kevin Ho</cp:lastModifiedBy>
  <cp:revision>104</cp:revision>
  <dcterms:created xsi:type="dcterms:W3CDTF">2010-08-25T06:22:16Z</dcterms:created>
  <dcterms:modified xsi:type="dcterms:W3CDTF">2016-11-10T03:05:56Z</dcterms:modified>
</cp:coreProperties>
</file>